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8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2" r:id="rId27"/>
    <p:sldId id="283" r:id="rId28"/>
    <p:sldId id="285" r:id="rId29"/>
    <p:sldId id="286" r:id="rId30"/>
    <p:sldId id="287" r:id="rId31"/>
    <p:sldId id="280" r:id="rId32"/>
  </p:sldIdLst>
  <p:sldSz cx="14630400" cy="8229600"/>
  <p:notesSz cx="8229600" cy="1463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1" d="100"/>
          <a:sy n="71" d="100"/>
        </p:scale>
        <p:origin x="56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070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6.png"/><Relationship Id="rId5" Type="http://schemas.openxmlformats.org/officeDocument/2006/relationships/image" Target="../media/image46.png"/><Relationship Id="rId10" Type="http://schemas.openxmlformats.org/officeDocument/2006/relationships/image" Target="../media/image5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064" y="0"/>
            <a:ext cx="4974336" cy="8238744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248" y="4315968"/>
            <a:ext cx="7982712" cy="64008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832104" y="3017520"/>
            <a:ext cx="8010144" cy="1024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10"/>
              </a:lnSpc>
              <a:buNone/>
            </a:pPr>
            <a:r>
              <a:rPr lang="en-US" sz="6410" dirty="0">
                <a:solidFill>
                  <a:srgbClr val="595755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LNG Plant Proposal </a:t>
            </a:r>
            <a:endParaRPr lang="en-US" sz="6410" dirty="0"/>
          </a:p>
        </p:txBody>
      </p:sp>
      <p:sp>
        <p:nvSpPr>
          <p:cNvPr id="6" name="Text 1"/>
          <p:cNvSpPr/>
          <p:nvPr/>
        </p:nvSpPr>
        <p:spPr>
          <a:xfrm>
            <a:off x="1097280" y="4443984"/>
            <a:ext cx="7479792" cy="3749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2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by IMP Greens</a:t>
            </a:r>
            <a:endParaRPr lang="en-US" sz="232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8AFFF4-D922-41C6-A695-BE2F66820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248" y="-288574"/>
            <a:ext cx="1934494" cy="19344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746F98-938F-4173-9968-A11678F036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248" y="6015676"/>
            <a:ext cx="2816352" cy="28163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360" y="4892040"/>
            <a:ext cx="6345936" cy="1591056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4892040"/>
            <a:ext cx="6345936" cy="1591056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6048" y="2148840"/>
            <a:ext cx="4727448" cy="2468880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832104" y="1152144"/>
            <a:ext cx="12984480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dirty="0">
                <a:solidFill>
                  <a:srgbClr val="595755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Storage and Transportation</a:t>
            </a:r>
            <a:endParaRPr lang="en-US" sz="4640" dirty="0"/>
          </a:p>
        </p:txBody>
      </p:sp>
      <p:sp>
        <p:nvSpPr>
          <p:cNvPr id="7" name="Text 1"/>
          <p:cNvSpPr/>
          <p:nvPr/>
        </p:nvSpPr>
        <p:spPr>
          <a:xfrm>
            <a:off x="832104" y="6766560"/>
            <a:ext cx="12984480" cy="338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    </a:t>
            </a:r>
            <a:endParaRPr lang="en-US" sz="1850" dirty="0"/>
          </a:p>
        </p:txBody>
      </p:sp>
      <p:sp>
        <p:nvSpPr>
          <p:cNvPr id="8" name="Text 2"/>
          <p:cNvSpPr/>
          <p:nvPr/>
        </p:nvSpPr>
        <p:spPr>
          <a:xfrm>
            <a:off x="7699248" y="5029200"/>
            <a:ext cx="5843016" cy="9966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This makes it feasible to transport natural gas over long distances, especially to regions not connected by pipelines.</a:t>
            </a:r>
            <a:endParaRPr lang="en-US" sz="1850" dirty="0"/>
          </a:p>
        </p:txBody>
      </p:sp>
      <p:sp>
        <p:nvSpPr>
          <p:cNvPr id="9" name="Text 3"/>
          <p:cNvSpPr/>
          <p:nvPr/>
        </p:nvSpPr>
        <p:spPr>
          <a:xfrm>
            <a:off x="1097280" y="5029200"/>
            <a:ext cx="5843016" cy="1325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Due to its significantly reduced volume when liquefied, LNG is efficiently stored and transported in specialized cryogenic tanks at near atmospheric pressure.</a:t>
            </a:r>
            <a:endParaRPr lang="en-US" sz="185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086C98-16A8-4226-9FB1-CD01A2BE29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88998" y="-288574"/>
            <a:ext cx="1934494" cy="19344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FAC1DA-5D71-4746-9FBB-1423332619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16284" y="5845168"/>
            <a:ext cx="2816352" cy="281635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064" y="0"/>
            <a:ext cx="4974336" cy="823874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32104" y="2359152"/>
            <a:ext cx="8010144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dirty="0">
                <a:solidFill>
                  <a:srgbClr val="595755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Safety Considerations</a:t>
            </a:r>
            <a:endParaRPr lang="en-US" sz="4640" dirty="0"/>
          </a:p>
        </p:txBody>
      </p:sp>
      <p:sp>
        <p:nvSpPr>
          <p:cNvPr id="5" name="Text 1"/>
          <p:cNvSpPr/>
          <p:nvPr/>
        </p:nvSpPr>
        <p:spPr>
          <a:xfrm>
            <a:off x="1078992" y="3502152"/>
            <a:ext cx="7507224" cy="19842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While LNG is non-toxic and non-corrosive, it poses certain hazards:</a:t>
            </a:r>
            <a:endParaRPr lang="en-US" sz="1850" dirty="0"/>
          </a:p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 •Cryogenic Burns: Direct contact can cause severe cold burns.</a:t>
            </a:r>
            <a:endParaRPr lang="en-US" sz="1850" dirty="0"/>
          </a:p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 •Asphyxiation: In confined spaces, LNG vapors can displace oxygen, leading to asphyxiation risks.</a:t>
            </a:r>
            <a:endParaRPr lang="en-US" sz="1850" dirty="0"/>
          </a:p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 •Flammability: When vaporized and mixed with air within its flammable range, it can ignite if exposed to an ignition source.</a:t>
            </a:r>
            <a:endParaRPr lang="en-US" sz="18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4BDF81-5E3A-4C50-8123-4EBCF77CDF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340" y="22322"/>
            <a:ext cx="1934494" cy="19344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42618A-3416-4EAF-A6CA-F70318CA39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104" y="5888736"/>
            <a:ext cx="2816352" cy="281635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851392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4306824"/>
            <a:ext cx="7790688" cy="779068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4306824"/>
            <a:ext cx="7790688" cy="779068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4306824"/>
            <a:ext cx="7790688" cy="7790688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7232904" y="5074920"/>
            <a:ext cx="173736" cy="420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320" dirty="0">
                <a:solidFill>
                  <a:srgbClr val="303030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2</a:t>
            </a:r>
            <a:endParaRPr lang="en-US" sz="2320" dirty="0"/>
          </a:p>
        </p:txBody>
      </p:sp>
      <p:sp>
        <p:nvSpPr>
          <p:cNvPr id="7" name="Text 1"/>
          <p:cNvSpPr/>
          <p:nvPr/>
        </p:nvSpPr>
        <p:spPr>
          <a:xfrm>
            <a:off x="4709160" y="6537960"/>
            <a:ext cx="173736" cy="420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320" dirty="0">
                <a:solidFill>
                  <a:srgbClr val="303030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1</a:t>
            </a:r>
            <a:endParaRPr lang="en-US" sz="2320" dirty="0"/>
          </a:p>
        </p:txBody>
      </p:sp>
      <p:sp>
        <p:nvSpPr>
          <p:cNvPr id="8" name="Text 2"/>
          <p:cNvSpPr/>
          <p:nvPr/>
        </p:nvSpPr>
        <p:spPr>
          <a:xfrm>
            <a:off x="9765792" y="6537960"/>
            <a:ext cx="173736" cy="420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320" dirty="0">
                <a:solidFill>
                  <a:srgbClr val="303030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3</a:t>
            </a:r>
            <a:endParaRPr lang="en-US" sz="2320" dirty="0"/>
          </a:p>
        </p:txBody>
      </p:sp>
      <p:sp>
        <p:nvSpPr>
          <p:cNvPr id="9" name="Text 3"/>
          <p:cNvSpPr/>
          <p:nvPr/>
        </p:nvSpPr>
        <p:spPr>
          <a:xfrm>
            <a:off x="950976" y="3419856"/>
            <a:ext cx="3858768" cy="1325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LNG is considered a cleaner-burning fossil fuel compared to coal and oil, emitting fewer pollutants and greenhouse gases.</a:t>
            </a:r>
            <a:endParaRPr lang="en-US" sz="1850" dirty="0"/>
          </a:p>
        </p:txBody>
      </p:sp>
      <p:sp>
        <p:nvSpPr>
          <p:cNvPr id="10" name="Text 4"/>
          <p:cNvSpPr/>
          <p:nvPr/>
        </p:nvSpPr>
        <p:spPr>
          <a:xfrm>
            <a:off x="9838944" y="3419856"/>
            <a:ext cx="3858768" cy="1325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Additionally, methane leaks during production and transportation can offset some of the environmental benefits.</a:t>
            </a:r>
            <a:endParaRPr lang="en-US" sz="1850" dirty="0"/>
          </a:p>
        </p:txBody>
      </p:sp>
      <p:sp>
        <p:nvSpPr>
          <p:cNvPr id="11" name="Text 5"/>
          <p:cNvSpPr/>
          <p:nvPr/>
        </p:nvSpPr>
        <p:spPr>
          <a:xfrm>
            <a:off x="832104" y="649224"/>
            <a:ext cx="12984480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dirty="0">
                <a:solidFill>
                  <a:srgbClr val="595755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Environmental Impact</a:t>
            </a:r>
            <a:endParaRPr lang="en-US" sz="4640" dirty="0"/>
          </a:p>
        </p:txBody>
      </p:sp>
      <p:sp>
        <p:nvSpPr>
          <p:cNvPr id="12" name="Text 6"/>
          <p:cNvSpPr/>
          <p:nvPr/>
        </p:nvSpPr>
        <p:spPr>
          <a:xfrm>
            <a:off x="5394960" y="1920240"/>
            <a:ext cx="3858768" cy="16550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However, the processes of liquefaction, transportation, and regasification consume energy and can contribute to greenhouse gas emissions.</a:t>
            </a:r>
            <a:endParaRPr lang="en-US" sz="185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9BA049-A8BA-4C83-A5C3-C8C6BEE784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49148" y="-2555"/>
            <a:ext cx="1934494" cy="19344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4D487F-9FC0-4A37-8E07-EA96467EE7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70295" y="6300216"/>
            <a:ext cx="2816352" cy="281635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104" y="6510528"/>
            <a:ext cx="12984480" cy="36576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832104" y="4507992"/>
            <a:ext cx="12984480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i="1" dirty="0">
                <a:solidFill>
                  <a:srgbClr val="595755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LNG Value Chain</a:t>
            </a:r>
            <a:endParaRPr lang="en-US" sz="4640" dirty="0"/>
          </a:p>
        </p:txBody>
      </p:sp>
      <p:sp>
        <p:nvSpPr>
          <p:cNvPr id="6" name="Text 1"/>
          <p:cNvSpPr/>
          <p:nvPr/>
        </p:nvSpPr>
        <p:spPr>
          <a:xfrm>
            <a:off x="832104" y="2029968"/>
            <a:ext cx="12984480" cy="338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850" dirty="0"/>
          </a:p>
        </p:txBody>
      </p:sp>
      <p:sp>
        <p:nvSpPr>
          <p:cNvPr id="7" name="Text 2"/>
          <p:cNvSpPr/>
          <p:nvPr/>
        </p:nvSpPr>
        <p:spPr>
          <a:xfrm>
            <a:off x="832104" y="5504688"/>
            <a:ext cx="12984480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i="1" dirty="0">
                <a:solidFill>
                  <a:srgbClr val="595755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 </a:t>
            </a:r>
            <a:endParaRPr lang="en-US" sz="4640" dirty="0"/>
          </a:p>
        </p:txBody>
      </p:sp>
      <p:sp>
        <p:nvSpPr>
          <p:cNvPr id="8" name="Text 3"/>
          <p:cNvSpPr/>
          <p:nvPr/>
        </p:nvSpPr>
        <p:spPr>
          <a:xfrm>
            <a:off x="832104" y="2624328"/>
            <a:ext cx="12984480" cy="338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832104" y="1435608"/>
            <a:ext cx="12984480" cy="338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850" dirty="0"/>
          </a:p>
        </p:txBody>
      </p:sp>
      <p:sp>
        <p:nvSpPr>
          <p:cNvPr id="10" name="Text 5"/>
          <p:cNvSpPr/>
          <p:nvPr/>
        </p:nvSpPr>
        <p:spPr>
          <a:xfrm>
            <a:off x="832104" y="3218688"/>
            <a:ext cx="12984480" cy="1024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10"/>
              </a:lnSpc>
              <a:buNone/>
            </a:pPr>
            <a:r>
              <a:rPr lang="en-US" sz="6410" i="1" dirty="0">
                <a:solidFill>
                  <a:srgbClr val="595755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03</a:t>
            </a:r>
            <a:endParaRPr lang="en-US" sz="641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5EDB27-A0C6-4596-8DFA-D097F5584B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35567" y="-160558"/>
            <a:ext cx="1934494" cy="1934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78452C-9353-40F9-A48B-D47136523D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68590" y="4618796"/>
            <a:ext cx="2816352" cy="281635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974336" cy="823874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806440" y="3191256"/>
            <a:ext cx="8010144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dirty="0">
                <a:solidFill>
                  <a:srgbClr val="595755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LNG Value Chain</a:t>
            </a:r>
            <a:endParaRPr lang="en-US" sz="4640" dirty="0"/>
          </a:p>
        </p:txBody>
      </p:sp>
      <p:sp>
        <p:nvSpPr>
          <p:cNvPr id="5" name="Text 1"/>
          <p:cNvSpPr/>
          <p:nvPr/>
        </p:nvSpPr>
        <p:spPr>
          <a:xfrm>
            <a:off x="6053328" y="4325112"/>
            <a:ext cx="7507224" cy="338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Overview of the LNG Value Chain</a:t>
            </a:r>
            <a:endParaRPr lang="en-US" sz="18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1755BC-787F-4610-B6D2-7F7050495C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68155" y="-288574"/>
            <a:ext cx="1934494" cy="19344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22D006-2F45-4F00-BF63-49CB26F883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08439" y="5477256"/>
            <a:ext cx="2816352" cy="281635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430768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6048" y="1655064"/>
            <a:ext cx="4727448" cy="493776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32104" y="6858000"/>
            <a:ext cx="12984480" cy="338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Exploration, Production, Liquefaction, Transportation, Regasification, and Distribution</a:t>
            </a:r>
            <a:endParaRPr lang="en-US" sz="1850" dirty="0"/>
          </a:p>
        </p:txBody>
      </p:sp>
      <p:sp>
        <p:nvSpPr>
          <p:cNvPr id="5" name="Text 1"/>
          <p:cNvSpPr/>
          <p:nvPr/>
        </p:nvSpPr>
        <p:spPr>
          <a:xfrm>
            <a:off x="832104" y="7452360"/>
            <a:ext cx="12984480" cy="338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 </a:t>
            </a:r>
            <a:endParaRPr lang="en-US" sz="1850" dirty="0"/>
          </a:p>
        </p:txBody>
      </p:sp>
      <p:sp>
        <p:nvSpPr>
          <p:cNvPr id="6" name="Text 2"/>
          <p:cNvSpPr/>
          <p:nvPr/>
        </p:nvSpPr>
        <p:spPr>
          <a:xfrm>
            <a:off x="832104" y="649224"/>
            <a:ext cx="12984480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dirty="0">
                <a:solidFill>
                  <a:srgbClr val="595755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Overview of the LNG Value Chain</a:t>
            </a:r>
            <a:endParaRPr lang="en-US" sz="464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A0165E-BEEC-4166-8FD7-357EDF377F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88998" y="-279430"/>
            <a:ext cx="1934494" cy="19344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8A5413-DB54-4776-9556-585EAE9393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07140" y="5614416"/>
            <a:ext cx="2816352" cy="281635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7488" y="2350008"/>
            <a:ext cx="4544568" cy="454456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488" y="2350008"/>
            <a:ext cx="4544568" cy="454456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7488" y="2350008"/>
            <a:ext cx="4544568" cy="4544568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6062472" y="4416552"/>
            <a:ext cx="173736" cy="420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320" dirty="0">
                <a:solidFill>
                  <a:srgbClr val="303030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1</a:t>
            </a:r>
            <a:endParaRPr lang="en-US" sz="2320" dirty="0"/>
          </a:p>
        </p:txBody>
      </p:sp>
      <p:sp>
        <p:nvSpPr>
          <p:cNvPr id="7" name="Text 1"/>
          <p:cNvSpPr/>
          <p:nvPr/>
        </p:nvSpPr>
        <p:spPr>
          <a:xfrm>
            <a:off x="7818120" y="5431536"/>
            <a:ext cx="173736" cy="420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320" dirty="0">
                <a:solidFill>
                  <a:srgbClr val="303030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3</a:t>
            </a:r>
            <a:endParaRPr lang="en-US" sz="2320" dirty="0"/>
          </a:p>
        </p:txBody>
      </p:sp>
      <p:sp>
        <p:nvSpPr>
          <p:cNvPr id="8" name="Text 2"/>
          <p:cNvSpPr/>
          <p:nvPr/>
        </p:nvSpPr>
        <p:spPr>
          <a:xfrm>
            <a:off x="7818120" y="3401568"/>
            <a:ext cx="173736" cy="420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320" dirty="0">
                <a:solidFill>
                  <a:srgbClr val="303030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2</a:t>
            </a:r>
            <a:endParaRPr lang="en-US" sz="2320" dirty="0"/>
          </a:p>
        </p:txBody>
      </p:sp>
      <p:sp>
        <p:nvSpPr>
          <p:cNvPr id="9" name="Text 3"/>
          <p:cNvSpPr/>
          <p:nvPr/>
        </p:nvSpPr>
        <p:spPr>
          <a:xfrm>
            <a:off x="9710928" y="2523744"/>
            <a:ext cx="3986784" cy="9966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Advanced geological surveys and drilling techniques are employed to locate and access these reserves.</a:t>
            </a:r>
            <a:endParaRPr lang="en-US" sz="1850" dirty="0"/>
          </a:p>
        </p:txBody>
      </p:sp>
      <p:sp>
        <p:nvSpPr>
          <p:cNvPr id="10" name="Text 4"/>
          <p:cNvSpPr/>
          <p:nvPr/>
        </p:nvSpPr>
        <p:spPr>
          <a:xfrm>
            <a:off x="832104" y="1261872"/>
            <a:ext cx="12984480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dirty="0">
                <a:solidFill>
                  <a:srgbClr val="595755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Exploration and Production (Upstream)</a:t>
            </a:r>
            <a:endParaRPr lang="en-US" sz="4640" dirty="0"/>
          </a:p>
        </p:txBody>
      </p:sp>
      <p:sp>
        <p:nvSpPr>
          <p:cNvPr id="11" name="Text 5"/>
          <p:cNvSpPr/>
          <p:nvPr/>
        </p:nvSpPr>
        <p:spPr>
          <a:xfrm>
            <a:off x="9710928" y="4407408"/>
            <a:ext cx="3986784" cy="23134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Once extracted, the raw natural gas is transported via gathering pipelines to processing facilities where impurities such as water vapor, hydrogen sulfide, carbon dioxide, and other hydrocarbons are removed.</a:t>
            </a:r>
            <a:endParaRPr lang="en-US" sz="1850" dirty="0"/>
          </a:p>
        </p:txBody>
      </p:sp>
      <p:sp>
        <p:nvSpPr>
          <p:cNvPr id="12" name="Text 6"/>
          <p:cNvSpPr/>
          <p:nvPr/>
        </p:nvSpPr>
        <p:spPr>
          <a:xfrm>
            <a:off x="950976" y="3959352"/>
            <a:ext cx="3511296" cy="1325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The process begins with the identification and extraction of natural gas from underground reservoirs.</a:t>
            </a:r>
            <a:endParaRPr lang="en-US" sz="185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7182A9F-52A6-4092-B3E2-224AD0A60F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88998" y="-242316"/>
            <a:ext cx="1934494" cy="19344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B23C34-939F-4B36-BF0B-B73A133B3B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419" y="6118411"/>
            <a:ext cx="2816352" cy="281635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974336" cy="8238744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7928" y="2871216"/>
            <a:ext cx="2487168" cy="324612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1128" y="2871216"/>
            <a:ext cx="2487168" cy="324612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5584" y="2871216"/>
            <a:ext cx="2487168" cy="3246120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8814816" y="2999232"/>
            <a:ext cx="1984248" cy="2980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This process reduces the gas's volume by about 600 times, making it more economical to store and transport over long distances.</a:t>
            </a:r>
            <a:endParaRPr lang="en-US" sz="1850" dirty="0"/>
          </a:p>
        </p:txBody>
      </p:sp>
      <p:sp>
        <p:nvSpPr>
          <p:cNvPr id="8" name="Text 1"/>
          <p:cNvSpPr/>
          <p:nvPr/>
        </p:nvSpPr>
        <p:spPr>
          <a:xfrm>
            <a:off x="11567160" y="2999232"/>
            <a:ext cx="1984248" cy="2651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Liquefaction facilities are typically located near production sites or coastal areas to facilitate easy access to shipping routes.</a:t>
            </a:r>
            <a:endParaRPr lang="en-US" sz="1850" dirty="0"/>
          </a:p>
        </p:txBody>
      </p:sp>
      <p:sp>
        <p:nvSpPr>
          <p:cNvPr id="9" name="Text 2"/>
          <p:cNvSpPr/>
          <p:nvPr/>
        </p:nvSpPr>
        <p:spPr>
          <a:xfrm>
            <a:off x="5806440" y="1856232"/>
            <a:ext cx="8010144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dirty="0">
                <a:solidFill>
                  <a:srgbClr val="595755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Liquefaction (Midstream)</a:t>
            </a:r>
            <a:endParaRPr lang="en-US" sz="4640" dirty="0"/>
          </a:p>
        </p:txBody>
      </p:sp>
      <p:sp>
        <p:nvSpPr>
          <p:cNvPr id="10" name="Text 3"/>
          <p:cNvSpPr/>
          <p:nvPr/>
        </p:nvSpPr>
        <p:spPr>
          <a:xfrm>
            <a:off x="6071616" y="2999232"/>
            <a:ext cx="1984248" cy="2651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In this stage, the purified natural gas is cooled to approximately –162°C (–260°F), transforming it into a liquid state—LNG.</a:t>
            </a:r>
            <a:endParaRPr lang="en-US" sz="185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02AF2A-D884-4D91-80E9-3FBE9FB4A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674" y="292070"/>
            <a:ext cx="1934494" cy="1934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A9AD7F-FFC5-49D5-BCE7-78A9C77445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419" y="6118411"/>
            <a:ext cx="2816352" cy="281635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7488" y="2350008"/>
            <a:ext cx="4544568" cy="454456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488" y="2350008"/>
            <a:ext cx="4544568" cy="454456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7488" y="2350008"/>
            <a:ext cx="4544568" cy="4544568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5641848" y="4416552"/>
            <a:ext cx="173736" cy="420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320" dirty="0">
                <a:solidFill>
                  <a:srgbClr val="303030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1</a:t>
            </a:r>
            <a:endParaRPr lang="en-US" sz="2320" dirty="0"/>
          </a:p>
        </p:txBody>
      </p:sp>
      <p:sp>
        <p:nvSpPr>
          <p:cNvPr id="7" name="Text 1"/>
          <p:cNvSpPr/>
          <p:nvPr/>
        </p:nvSpPr>
        <p:spPr>
          <a:xfrm>
            <a:off x="8028432" y="3035808"/>
            <a:ext cx="173736" cy="420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320" dirty="0">
                <a:solidFill>
                  <a:srgbClr val="303030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2</a:t>
            </a:r>
            <a:endParaRPr lang="en-US" sz="2320" dirty="0"/>
          </a:p>
        </p:txBody>
      </p:sp>
      <p:sp>
        <p:nvSpPr>
          <p:cNvPr id="8" name="Text 2"/>
          <p:cNvSpPr/>
          <p:nvPr/>
        </p:nvSpPr>
        <p:spPr>
          <a:xfrm>
            <a:off x="8028432" y="5788152"/>
            <a:ext cx="173736" cy="420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320" dirty="0">
                <a:solidFill>
                  <a:srgbClr val="303030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3</a:t>
            </a:r>
            <a:endParaRPr lang="en-US" sz="2320" dirty="0"/>
          </a:p>
        </p:txBody>
      </p:sp>
      <p:sp>
        <p:nvSpPr>
          <p:cNvPr id="9" name="Text 3"/>
          <p:cNvSpPr/>
          <p:nvPr/>
        </p:nvSpPr>
        <p:spPr>
          <a:xfrm>
            <a:off x="9710928" y="2734056"/>
            <a:ext cx="3986784" cy="1325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These tankers transport LNG across oceans to markets where pipeline infrastructure may be unavailable or impractical.</a:t>
            </a:r>
            <a:endParaRPr lang="en-US" sz="1850" dirty="0"/>
          </a:p>
        </p:txBody>
      </p:sp>
      <p:sp>
        <p:nvSpPr>
          <p:cNvPr id="10" name="Text 4"/>
          <p:cNvSpPr/>
          <p:nvPr/>
        </p:nvSpPr>
        <p:spPr>
          <a:xfrm>
            <a:off x="832104" y="1344168"/>
            <a:ext cx="12984480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dirty="0">
                <a:solidFill>
                  <a:srgbClr val="595755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Transportation</a:t>
            </a:r>
            <a:endParaRPr lang="en-US" sz="4640" dirty="0"/>
          </a:p>
        </p:txBody>
      </p:sp>
      <p:sp>
        <p:nvSpPr>
          <p:cNvPr id="11" name="Text 5"/>
          <p:cNvSpPr/>
          <p:nvPr/>
        </p:nvSpPr>
        <p:spPr>
          <a:xfrm>
            <a:off x="9710928" y="5184648"/>
            <a:ext cx="3986784" cy="1325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The design of these vessels ensures minimal heat ingress, preserving the LNG's liquid state during transit.</a:t>
            </a:r>
            <a:endParaRPr lang="en-US" sz="1850" dirty="0"/>
          </a:p>
        </p:txBody>
      </p:sp>
      <p:sp>
        <p:nvSpPr>
          <p:cNvPr id="12" name="Text 6"/>
          <p:cNvSpPr/>
          <p:nvPr/>
        </p:nvSpPr>
        <p:spPr>
          <a:xfrm>
            <a:off x="950976" y="3630168"/>
            <a:ext cx="3511296" cy="19842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Once liquefied, LNG is loaded into specialized cryogenic tankers designed to maintain the low temperatures required to keep the gas in its liquid form.</a:t>
            </a:r>
            <a:endParaRPr lang="en-US" sz="185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854C7C-5EFB-4DF0-8855-A8CB22A494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35567" y="-185435"/>
            <a:ext cx="1934494" cy="19344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886218-E574-41AB-978B-44A2C44D39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419" y="6118411"/>
            <a:ext cx="2816352" cy="281635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7488" y="2350008"/>
            <a:ext cx="4544568" cy="454456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488" y="2350008"/>
            <a:ext cx="4544568" cy="454456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7488" y="2350008"/>
            <a:ext cx="4544568" cy="4544568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7488" y="2350008"/>
            <a:ext cx="4544568" cy="4544568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8540496" y="3502152"/>
            <a:ext cx="173736" cy="420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320" dirty="0">
                <a:solidFill>
                  <a:srgbClr val="303030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2</a:t>
            </a:r>
            <a:endParaRPr lang="en-US" sz="2320" dirty="0"/>
          </a:p>
        </p:txBody>
      </p:sp>
      <p:sp>
        <p:nvSpPr>
          <p:cNvPr id="8" name="Text 1"/>
          <p:cNvSpPr/>
          <p:nvPr/>
        </p:nvSpPr>
        <p:spPr>
          <a:xfrm>
            <a:off x="8147304" y="5715000"/>
            <a:ext cx="173736" cy="420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320" dirty="0">
                <a:solidFill>
                  <a:srgbClr val="303030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3</a:t>
            </a:r>
            <a:endParaRPr lang="en-US" sz="2320" dirty="0"/>
          </a:p>
        </p:txBody>
      </p:sp>
      <p:sp>
        <p:nvSpPr>
          <p:cNvPr id="9" name="Text 2"/>
          <p:cNvSpPr/>
          <p:nvPr/>
        </p:nvSpPr>
        <p:spPr>
          <a:xfrm>
            <a:off x="6318504" y="3118104"/>
            <a:ext cx="173736" cy="420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320" dirty="0">
                <a:solidFill>
                  <a:srgbClr val="303030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1</a:t>
            </a:r>
            <a:endParaRPr lang="en-US" sz="2320" dirty="0"/>
          </a:p>
        </p:txBody>
      </p:sp>
      <p:sp>
        <p:nvSpPr>
          <p:cNvPr id="10" name="Text 3"/>
          <p:cNvSpPr/>
          <p:nvPr/>
        </p:nvSpPr>
        <p:spPr>
          <a:xfrm>
            <a:off x="5934456" y="5330952"/>
            <a:ext cx="173736" cy="420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320" dirty="0">
                <a:solidFill>
                  <a:srgbClr val="303030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4</a:t>
            </a:r>
            <a:endParaRPr lang="en-US" sz="2320" dirty="0"/>
          </a:p>
        </p:txBody>
      </p:sp>
      <p:sp>
        <p:nvSpPr>
          <p:cNvPr id="11" name="Text 4"/>
          <p:cNvSpPr/>
          <p:nvPr/>
        </p:nvSpPr>
        <p:spPr>
          <a:xfrm>
            <a:off x="9710928" y="5102352"/>
            <a:ext cx="3986784" cy="1325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The regasified natural gas is then introduced into the local pipeline network for distribution to end-users.</a:t>
            </a:r>
            <a:endParaRPr lang="en-US" sz="1850" dirty="0"/>
          </a:p>
        </p:txBody>
      </p:sp>
      <p:sp>
        <p:nvSpPr>
          <p:cNvPr id="12" name="Text 5"/>
          <p:cNvSpPr/>
          <p:nvPr/>
        </p:nvSpPr>
        <p:spPr>
          <a:xfrm>
            <a:off x="832104" y="1344168"/>
            <a:ext cx="12984480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dirty="0">
                <a:solidFill>
                  <a:srgbClr val="595755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Regasification</a:t>
            </a:r>
            <a:endParaRPr lang="en-US" sz="4640" dirty="0"/>
          </a:p>
        </p:txBody>
      </p:sp>
      <p:sp>
        <p:nvSpPr>
          <p:cNvPr id="13" name="Text 6"/>
          <p:cNvSpPr/>
          <p:nvPr/>
        </p:nvSpPr>
        <p:spPr>
          <a:xfrm>
            <a:off x="9710928" y="2816352"/>
            <a:ext cx="3986784" cy="9966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Here, the LNG is warmed and converted back into its gaseous state using heat exchangers.</a:t>
            </a:r>
            <a:endParaRPr lang="en-US" sz="1850" dirty="0"/>
          </a:p>
        </p:txBody>
      </p:sp>
      <p:sp>
        <p:nvSpPr>
          <p:cNvPr id="14" name="Text 7"/>
          <p:cNvSpPr/>
          <p:nvPr/>
        </p:nvSpPr>
        <p:spPr>
          <a:xfrm>
            <a:off x="950976" y="2816352"/>
            <a:ext cx="3986784" cy="9966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Upon reaching its destination, LNG is offloaded at regasification terminals.</a:t>
            </a:r>
            <a:endParaRPr lang="en-US" sz="1850" dirty="0"/>
          </a:p>
        </p:txBody>
      </p:sp>
      <p:sp>
        <p:nvSpPr>
          <p:cNvPr id="15" name="Text 8"/>
          <p:cNvSpPr/>
          <p:nvPr/>
        </p:nvSpPr>
        <p:spPr>
          <a:xfrm>
            <a:off x="950976" y="5102352"/>
            <a:ext cx="3986784" cy="1325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Some regasification terminals are land-based, while others are floating storage and regasification units (FSRUs) anchored offshore.</a:t>
            </a:r>
            <a:endParaRPr lang="en-US" sz="185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9DFD643-2D5E-42EA-8972-8DAC3CAFF2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88998" y="-172257"/>
            <a:ext cx="1934494" cy="19344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975AE8-3FDE-4EF2-9285-5CACF22652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419" y="6118411"/>
            <a:ext cx="2816352" cy="281635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571232" y="3813048"/>
            <a:ext cx="5989320" cy="3749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20" dirty="0">
                <a:solidFill>
                  <a:srgbClr val="595755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2. Understanding LNG</a:t>
            </a:r>
            <a:endParaRPr lang="en-US" sz="2320" dirty="0"/>
          </a:p>
        </p:txBody>
      </p:sp>
      <p:sp>
        <p:nvSpPr>
          <p:cNvPr id="5" name="Text 1"/>
          <p:cNvSpPr/>
          <p:nvPr/>
        </p:nvSpPr>
        <p:spPr>
          <a:xfrm>
            <a:off x="1078992" y="4443984"/>
            <a:ext cx="5989320" cy="3749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20" dirty="0">
                <a:solidFill>
                  <a:srgbClr val="595755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3. LNG Value Chain</a:t>
            </a:r>
            <a:endParaRPr lang="en-US" sz="2320" dirty="0"/>
          </a:p>
        </p:txBody>
      </p:sp>
      <p:sp>
        <p:nvSpPr>
          <p:cNvPr id="6" name="Text 2"/>
          <p:cNvSpPr/>
          <p:nvPr/>
        </p:nvSpPr>
        <p:spPr>
          <a:xfrm>
            <a:off x="1078992" y="3813048"/>
            <a:ext cx="5989320" cy="3749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20" dirty="0">
                <a:solidFill>
                  <a:srgbClr val="595755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1. Introduction</a:t>
            </a:r>
            <a:endParaRPr lang="en-US" sz="2320" dirty="0"/>
          </a:p>
        </p:txBody>
      </p:sp>
      <p:sp>
        <p:nvSpPr>
          <p:cNvPr id="7" name="Text 3"/>
          <p:cNvSpPr/>
          <p:nvPr/>
        </p:nvSpPr>
        <p:spPr>
          <a:xfrm>
            <a:off x="832104" y="2395728"/>
            <a:ext cx="12984480" cy="1024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10"/>
              </a:lnSpc>
              <a:buNone/>
            </a:pPr>
            <a:r>
              <a:rPr lang="en-US" sz="6410" dirty="0">
                <a:solidFill>
                  <a:srgbClr val="595755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CONTENTS</a:t>
            </a:r>
            <a:endParaRPr lang="en-US" sz="6410" dirty="0"/>
          </a:p>
        </p:txBody>
      </p:sp>
      <p:sp>
        <p:nvSpPr>
          <p:cNvPr id="8" name="Text 4"/>
          <p:cNvSpPr/>
          <p:nvPr/>
        </p:nvSpPr>
        <p:spPr>
          <a:xfrm>
            <a:off x="7571232" y="5074920"/>
            <a:ext cx="5989320" cy="3749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20" dirty="0">
                <a:solidFill>
                  <a:srgbClr val="595755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6. Conclusion</a:t>
            </a:r>
            <a:endParaRPr lang="en-US" sz="2320" dirty="0"/>
          </a:p>
        </p:txBody>
      </p:sp>
      <p:sp>
        <p:nvSpPr>
          <p:cNvPr id="9" name="Text 5"/>
          <p:cNvSpPr/>
          <p:nvPr/>
        </p:nvSpPr>
        <p:spPr>
          <a:xfrm>
            <a:off x="7571232" y="4443984"/>
            <a:ext cx="5989320" cy="3749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20" dirty="0">
                <a:solidFill>
                  <a:srgbClr val="595755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4. Benefits of LNG</a:t>
            </a:r>
            <a:endParaRPr lang="en-US" sz="2320" dirty="0"/>
          </a:p>
        </p:txBody>
      </p:sp>
      <p:sp>
        <p:nvSpPr>
          <p:cNvPr id="10" name="Text 6"/>
          <p:cNvSpPr/>
          <p:nvPr/>
        </p:nvSpPr>
        <p:spPr>
          <a:xfrm>
            <a:off x="1078992" y="5074920"/>
            <a:ext cx="5989320" cy="3749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20" dirty="0">
                <a:solidFill>
                  <a:srgbClr val="595755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5. Market Potential</a:t>
            </a:r>
            <a:endParaRPr lang="en-US" sz="232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5FEAF0-9143-415D-899D-D724031581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248" y="-288574"/>
            <a:ext cx="1934494" cy="1934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09FC1A-DFA9-441A-8D2C-8EF7B0AD9A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248" y="6015676"/>
            <a:ext cx="2816352" cy="281635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9104" y="3108960"/>
            <a:ext cx="1298448" cy="1152144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1968" y="3108960"/>
            <a:ext cx="1435608" cy="1152144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4288" y="3108960"/>
            <a:ext cx="1152144" cy="1152144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9848088" y="4489704"/>
            <a:ext cx="3831336" cy="1325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End-users utilize natural gas for heating, electricity generation, cooking, and as a feedstock for chemical production.</a:t>
            </a:r>
            <a:endParaRPr lang="en-US" sz="1850" dirty="0"/>
          </a:p>
        </p:txBody>
      </p:sp>
      <p:sp>
        <p:nvSpPr>
          <p:cNvPr id="7" name="Text 1"/>
          <p:cNvSpPr/>
          <p:nvPr/>
        </p:nvSpPr>
        <p:spPr>
          <a:xfrm>
            <a:off x="832104" y="1965960"/>
            <a:ext cx="12984480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dirty="0">
                <a:solidFill>
                  <a:srgbClr val="595755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Distribution (Downstream)</a:t>
            </a:r>
            <a:endParaRPr lang="en-US" sz="4640" dirty="0"/>
          </a:p>
        </p:txBody>
      </p:sp>
      <p:sp>
        <p:nvSpPr>
          <p:cNvPr id="8" name="Text 2"/>
          <p:cNvSpPr/>
          <p:nvPr/>
        </p:nvSpPr>
        <p:spPr>
          <a:xfrm>
            <a:off x="960120" y="4489704"/>
            <a:ext cx="3831336" cy="1325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The final stage involves delivering the natural gas to various consumers, including residential, commercial, and industrial users.</a:t>
            </a:r>
            <a:endParaRPr lang="en-US" sz="1850" dirty="0"/>
          </a:p>
        </p:txBody>
      </p:sp>
      <p:sp>
        <p:nvSpPr>
          <p:cNvPr id="9" name="Text 3"/>
          <p:cNvSpPr/>
          <p:nvPr/>
        </p:nvSpPr>
        <p:spPr>
          <a:xfrm>
            <a:off x="5404104" y="4489704"/>
            <a:ext cx="3831336" cy="16550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The gas is transported through an extensive network of pipelines and, in some cases, via trucks for areas not connected to the pipeline infrastructure.</a:t>
            </a:r>
            <a:endParaRPr lang="en-US" sz="185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41E789-DD8F-4266-B967-5E209A78A8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44354" y="-169702"/>
            <a:ext cx="1934494" cy="19344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449FA4-90F3-45B6-924F-3569850814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419" y="6118411"/>
            <a:ext cx="2816352" cy="281635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104" y="6510528"/>
            <a:ext cx="12984480" cy="36576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832104" y="4507992"/>
            <a:ext cx="12984480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i="1" dirty="0">
                <a:solidFill>
                  <a:srgbClr val="595755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Benefits of LNG</a:t>
            </a:r>
            <a:endParaRPr lang="en-US" sz="4640" dirty="0"/>
          </a:p>
        </p:txBody>
      </p:sp>
      <p:sp>
        <p:nvSpPr>
          <p:cNvPr id="6" name="Text 1"/>
          <p:cNvSpPr/>
          <p:nvPr/>
        </p:nvSpPr>
        <p:spPr>
          <a:xfrm>
            <a:off x="832104" y="2029968"/>
            <a:ext cx="12984480" cy="338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850" dirty="0"/>
          </a:p>
        </p:txBody>
      </p:sp>
      <p:sp>
        <p:nvSpPr>
          <p:cNvPr id="7" name="Text 2"/>
          <p:cNvSpPr/>
          <p:nvPr/>
        </p:nvSpPr>
        <p:spPr>
          <a:xfrm>
            <a:off x="832104" y="3218688"/>
            <a:ext cx="12984480" cy="1024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10"/>
              </a:lnSpc>
              <a:buNone/>
            </a:pPr>
            <a:r>
              <a:rPr lang="en-US" sz="6410" i="1" dirty="0">
                <a:solidFill>
                  <a:srgbClr val="595755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04</a:t>
            </a:r>
            <a:endParaRPr lang="en-US" sz="6410" dirty="0"/>
          </a:p>
        </p:txBody>
      </p:sp>
      <p:sp>
        <p:nvSpPr>
          <p:cNvPr id="8" name="Text 3"/>
          <p:cNvSpPr/>
          <p:nvPr/>
        </p:nvSpPr>
        <p:spPr>
          <a:xfrm>
            <a:off x="832104" y="1435608"/>
            <a:ext cx="12984480" cy="338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832104" y="2624328"/>
            <a:ext cx="12984480" cy="338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850" dirty="0"/>
          </a:p>
        </p:txBody>
      </p:sp>
      <p:sp>
        <p:nvSpPr>
          <p:cNvPr id="10" name="Text 5"/>
          <p:cNvSpPr/>
          <p:nvPr/>
        </p:nvSpPr>
        <p:spPr>
          <a:xfrm>
            <a:off x="832104" y="5504688"/>
            <a:ext cx="12984480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i="1" dirty="0">
                <a:solidFill>
                  <a:srgbClr val="595755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 </a:t>
            </a:r>
            <a:endParaRPr lang="en-US" sz="464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D1B268-57EC-45EA-9B58-3E1C6F2A51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35567" y="-169702"/>
            <a:ext cx="1934494" cy="1934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0F818E-0890-4337-950F-042D6AA6D7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53709" y="4507992"/>
            <a:ext cx="2816352" cy="281635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7488" y="2350008"/>
            <a:ext cx="4544568" cy="454456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488" y="2350008"/>
            <a:ext cx="4544568" cy="454456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7488" y="2350008"/>
            <a:ext cx="4544568" cy="4544568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7488" y="2350008"/>
            <a:ext cx="4544568" cy="4544568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7488" y="2350008"/>
            <a:ext cx="4544568" cy="4544568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5192" y="5321808"/>
            <a:ext cx="1188720" cy="118872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6640" y="1956816"/>
            <a:ext cx="1188720" cy="118872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15400" y="4032504"/>
            <a:ext cx="1188720" cy="118872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6640" y="6108192"/>
            <a:ext cx="1188720" cy="118872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5192" y="2752344"/>
            <a:ext cx="1188720" cy="1188720"/>
          </a:xfrm>
          <a:prstGeom prst="rect">
            <a:avLst/>
          </a:prstGeom>
        </p:spPr>
      </p:pic>
      <p:sp>
        <p:nvSpPr>
          <p:cNvPr id="13" name="Text 0"/>
          <p:cNvSpPr/>
          <p:nvPr/>
        </p:nvSpPr>
        <p:spPr>
          <a:xfrm>
            <a:off x="5468112" y="5705856"/>
            <a:ext cx="173736" cy="420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320" dirty="0">
                <a:solidFill>
                  <a:srgbClr val="303030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5</a:t>
            </a:r>
            <a:endParaRPr lang="en-US" sz="2320" dirty="0"/>
          </a:p>
        </p:txBody>
      </p:sp>
      <p:sp>
        <p:nvSpPr>
          <p:cNvPr id="14" name="Text 1"/>
          <p:cNvSpPr/>
          <p:nvPr/>
        </p:nvSpPr>
        <p:spPr>
          <a:xfrm>
            <a:off x="7909560" y="2340864"/>
            <a:ext cx="173736" cy="420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320" dirty="0">
                <a:solidFill>
                  <a:srgbClr val="303030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2</a:t>
            </a:r>
            <a:endParaRPr lang="en-US" sz="2320" dirty="0"/>
          </a:p>
        </p:txBody>
      </p:sp>
      <p:sp>
        <p:nvSpPr>
          <p:cNvPr id="15" name="Text 2"/>
          <p:cNvSpPr/>
          <p:nvPr/>
        </p:nvSpPr>
        <p:spPr>
          <a:xfrm>
            <a:off x="9418320" y="4416552"/>
            <a:ext cx="173736" cy="420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320" dirty="0">
                <a:solidFill>
                  <a:srgbClr val="303030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3</a:t>
            </a:r>
            <a:endParaRPr lang="en-US" sz="2320" dirty="0"/>
          </a:p>
        </p:txBody>
      </p:sp>
      <p:sp>
        <p:nvSpPr>
          <p:cNvPr id="16" name="Text 3"/>
          <p:cNvSpPr/>
          <p:nvPr/>
        </p:nvSpPr>
        <p:spPr>
          <a:xfrm>
            <a:off x="7909560" y="6492240"/>
            <a:ext cx="173736" cy="420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320" dirty="0">
                <a:solidFill>
                  <a:srgbClr val="303030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4</a:t>
            </a:r>
            <a:endParaRPr lang="en-US" sz="2320" dirty="0"/>
          </a:p>
        </p:txBody>
      </p:sp>
      <p:sp>
        <p:nvSpPr>
          <p:cNvPr id="17" name="Text 4"/>
          <p:cNvSpPr/>
          <p:nvPr/>
        </p:nvSpPr>
        <p:spPr>
          <a:xfrm>
            <a:off x="5468112" y="3136392"/>
            <a:ext cx="173736" cy="420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320" dirty="0">
                <a:solidFill>
                  <a:srgbClr val="303030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1</a:t>
            </a:r>
            <a:endParaRPr lang="en-US" sz="2320" dirty="0"/>
          </a:p>
        </p:txBody>
      </p:sp>
      <p:sp>
        <p:nvSpPr>
          <p:cNvPr id="18" name="Text 5"/>
          <p:cNvSpPr/>
          <p:nvPr/>
        </p:nvSpPr>
        <p:spPr>
          <a:xfrm>
            <a:off x="950976" y="5779008"/>
            <a:ext cx="3986784" cy="1325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Economic Fuel: LNG is cheaper than LPG, Propane &amp; Diesel. Can even replace FO in nearby areas to Terminals</a:t>
            </a:r>
            <a:endParaRPr lang="en-US" sz="1850" dirty="0"/>
          </a:p>
        </p:txBody>
      </p:sp>
      <p:sp>
        <p:nvSpPr>
          <p:cNvPr id="19" name="Text 6"/>
          <p:cNvSpPr/>
          <p:nvPr/>
        </p:nvSpPr>
        <p:spPr>
          <a:xfrm>
            <a:off x="10177272" y="4791456"/>
            <a:ext cx="3511296" cy="6675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High Calorific Value: Compared to diesel, propane, FO etc.</a:t>
            </a:r>
            <a:endParaRPr lang="en-US" sz="1850" dirty="0"/>
          </a:p>
        </p:txBody>
      </p:sp>
      <p:sp>
        <p:nvSpPr>
          <p:cNvPr id="20" name="Text 7"/>
          <p:cNvSpPr/>
          <p:nvPr/>
        </p:nvSpPr>
        <p:spPr>
          <a:xfrm>
            <a:off x="832104" y="649224"/>
            <a:ext cx="12984480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dirty="0">
                <a:solidFill>
                  <a:srgbClr val="595755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Why LNG as a fuel?</a:t>
            </a:r>
            <a:endParaRPr lang="en-US" sz="4640" dirty="0"/>
          </a:p>
        </p:txBody>
      </p:sp>
      <p:sp>
        <p:nvSpPr>
          <p:cNvPr id="21" name="Text 8"/>
          <p:cNvSpPr/>
          <p:nvPr/>
        </p:nvSpPr>
        <p:spPr>
          <a:xfrm>
            <a:off x="950976" y="2807208"/>
            <a:ext cx="3986784" cy="9966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Clean Fuel: Purest form of Natural Gas with no traces of Sulphur, Water, Dust</a:t>
            </a:r>
            <a:endParaRPr lang="en-US" sz="1850" dirty="0"/>
          </a:p>
        </p:txBody>
      </p:sp>
      <p:sp>
        <p:nvSpPr>
          <p:cNvPr id="22" name="Text 9"/>
          <p:cNvSpPr/>
          <p:nvPr/>
        </p:nvSpPr>
        <p:spPr>
          <a:xfrm>
            <a:off x="9710928" y="1920240"/>
            <a:ext cx="3986784" cy="19842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Safer Fuel: Non-toxic, non-corrosive and non-carcinogenic fuel that does not pollute water. Lighter than air (quickly dissipates) and has a High auto-ignition temperature (537°C)</a:t>
            </a:r>
            <a:endParaRPr lang="en-US" sz="1850" dirty="0"/>
          </a:p>
        </p:txBody>
      </p:sp>
      <p:sp>
        <p:nvSpPr>
          <p:cNvPr id="23" name="Text 10"/>
          <p:cNvSpPr/>
          <p:nvPr/>
        </p:nvSpPr>
        <p:spPr>
          <a:xfrm>
            <a:off x="9710928" y="6336792"/>
            <a:ext cx="3986784" cy="9966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Saving of Forex: LNG is cheaper than crude at import point in eq. energy terms</a:t>
            </a:r>
            <a:endParaRPr lang="en-US" sz="185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08E8ABB-E80A-40D2-B74D-0FB126334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35567" y="-263159"/>
            <a:ext cx="1934494" cy="19344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3EC78EE-647A-4F03-BED5-E97BE2735F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6419" y="6118411"/>
            <a:ext cx="2816352" cy="281635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104" y="6510528"/>
            <a:ext cx="12984480" cy="36576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832104" y="2029968"/>
            <a:ext cx="12984480" cy="338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850" dirty="0"/>
          </a:p>
        </p:txBody>
      </p:sp>
      <p:sp>
        <p:nvSpPr>
          <p:cNvPr id="6" name="Text 1"/>
          <p:cNvSpPr/>
          <p:nvPr/>
        </p:nvSpPr>
        <p:spPr>
          <a:xfrm>
            <a:off x="832104" y="3218688"/>
            <a:ext cx="12984480" cy="1024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10"/>
              </a:lnSpc>
              <a:buNone/>
            </a:pPr>
            <a:r>
              <a:rPr lang="en-US" sz="6410" i="1" dirty="0">
                <a:solidFill>
                  <a:srgbClr val="595755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05</a:t>
            </a:r>
            <a:endParaRPr lang="en-US" sz="6410" dirty="0"/>
          </a:p>
        </p:txBody>
      </p:sp>
      <p:sp>
        <p:nvSpPr>
          <p:cNvPr id="7" name="Text 2"/>
          <p:cNvSpPr/>
          <p:nvPr/>
        </p:nvSpPr>
        <p:spPr>
          <a:xfrm>
            <a:off x="832104" y="2624328"/>
            <a:ext cx="12984480" cy="338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850" dirty="0"/>
          </a:p>
        </p:txBody>
      </p:sp>
      <p:sp>
        <p:nvSpPr>
          <p:cNvPr id="8" name="Text 3"/>
          <p:cNvSpPr/>
          <p:nvPr/>
        </p:nvSpPr>
        <p:spPr>
          <a:xfrm>
            <a:off x="832104" y="5504688"/>
            <a:ext cx="12984480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i="1" dirty="0">
                <a:solidFill>
                  <a:srgbClr val="595755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 </a:t>
            </a:r>
            <a:endParaRPr lang="en-US" sz="4640" dirty="0"/>
          </a:p>
        </p:txBody>
      </p:sp>
      <p:sp>
        <p:nvSpPr>
          <p:cNvPr id="9" name="Text 4"/>
          <p:cNvSpPr/>
          <p:nvPr/>
        </p:nvSpPr>
        <p:spPr>
          <a:xfrm>
            <a:off x="832104" y="4507992"/>
            <a:ext cx="12984480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i="1" dirty="0">
                <a:solidFill>
                  <a:srgbClr val="595755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Market Potential</a:t>
            </a:r>
            <a:endParaRPr lang="en-US" sz="4640" dirty="0"/>
          </a:p>
        </p:txBody>
      </p:sp>
      <p:sp>
        <p:nvSpPr>
          <p:cNvPr id="10" name="Text 5"/>
          <p:cNvSpPr/>
          <p:nvPr/>
        </p:nvSpPr>
        <p:spPr>
          <a:xfrm>
            <a:off x="832104" y="1435608"/>
            <a:ext cx="12984480" cy="338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85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A12744-F77B-4087-AC6F-9E31E0821B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35567" y="-169702"/>
            <a:ext cx="1934494" cy="1934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CE5E16-4552-446E-B622-8D4B8447C7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32551" y="4507992"/>
            <a:ext cx="2816352" cy="281635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078992" y="3063240"/>
            <a:ext cx="5989320" cy="338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Small Industrial Consumers</a:t>
            </a:r>
            <a:endParaRPr lang="en-US" sz="1850" dirty="0"/>
          </a:p>
        </p:txBody>
      </p:sp>
      <p:sp>
        <p:nvSpPr>
          <p:cNvPr id="5" name="Text 1"/>
          <p:cNvSpPr/>
          <p:nvPr/>
        </p:nvSpPr>
        <p:spPr>
          <a:xfrm>
            <a:off x="832104" y="1929384"/>
            <a:ext cx="12984480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dirty="0">
                <a:solidFill>
                  <a:srgbClr val="595755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Target Market Segments for LNG(1)</a:t>
            </a:r>
            <a:endParaRPr lang="en-US" sz="4640" dirty="0"/>
          </a:p>
        </p:txBody>
      </p:sp>
      <p:sp>
        <p:nvSpPr>
          <p:cNvPr id="6" name="Text 2"/>
          <p:cNvSpPr/>
          <p:nvPr/>
        </p:nvSpPr>
        <p:spPr>
          <a:xfrm>
            <a:off x="1078992" y="3995928"/>
            <a:ext cx="5989320" cy="6675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LNG provides a flexible, cleaner, and transportable fuel alternative.</a:t>
            </a:r>
            <a:endParaRPr lang="en-US" sz="1850" dirty="0"/>
          </a:p>
        </p:txBody>
      </p:sp>
      <p:sp>
        <p:nvSpPr>
          <p:cNvPr id="7" name="Text 3"/>
          <p:cNvSpPr/>
          <p:nvPr/>
        </p:nvSpPr>
        <p:spPr>
          <a:xfrm>
            <a:off x="7571232" y="4919472"/>
            <a:ext cx="5989320" cy="9966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Development of LNG dispensing stations along Indian highways to support heavy-duty vehicles and fleets.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7571232" y="3995928"/>
            <a:ext cx="5989320" cy="338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Automotive Sector</a:t>
            </a:r>
            <a:endParaRPr lang="en-US" sz="1850" dirty="0"/>
          </a:p>
        </p:txBody>
      </p:sp>
      <p:sp>
        <p:nvSpPr>
          <p:cNvPr id="9" name="Text 5"/>
          <p:cNvSpPr/>
          <p:nvPr/>
        </p:nvSpPr>
        <p:spPr>
          <a:xfrm>
            <a:off x="7571232" y="3063240"/>
            <a:ext cx="5989320" cy="6675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Industries not connected to the natural gas pipeline network.</a:t>
            </a:r>
            <a:endParaRPr lang="en-US" sz="1850" dirty="0"/>
          </a:p>
        </p:txBody>
      </p:sp>
      <p:sp>
        <p:nvSpPr>
          <p:cNvPr id="10" name="Text 6"/>
          <p:cNvSpPr/>
          <p:nvPr/>
        </p:nvSpPr>
        <p:spPr>
          <a:xfrm>
            <a:off x="1078992" y="4919472"/>
            <a:ext cx="5989320" cy="338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LNG as an automotive fuel.</a:t>
            </a:r>
            <a:endParaRPr lang="en-US" sz="185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7E028B-1E05-4D44-A88F-AA65B2DB20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82989" y="-131109"/>
            <a:ext cx="1934494" cy="1934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9D40ED-D3D8-4D2A-8288-27664EB3E6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1131" y="5413248"/>
            <a:ext cx="2816352" cy="281635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71232" y="4617720"/>
            <a:ext cx="5989320" cy="338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City Gas Distribution (CGD) Companies</a:t>
            </a:r>
            <a:endParaRPr lang="en-US" sz="1850" dirty="0"/>
          </a:p>
        </p:txBody>
      </p:sp>
      <p:sp>
        <p:nvSpPr>
          <p:cNvPr id="4" name="Text 1"/>
          <p:cNvSpPr/>
          <p:nvPr/>
        </p:nvSpPr>
        <p:spPr>
          <a:xfrm>
            <a:off x="7571232" y="5550408"/>
            <a:ext cx="5989320" cy="6675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Enables early market access before trunk pipeline infrastructure is in place.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7571232" y="3035808"/>
            <a:ext cx="5989320" cy="1325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Industries requiring constant flame temperature, such as:</a:t>
            </a:r>
            <a:endParaRPr lang="en-US" sz="1850" dirty="0"/>
          </a:p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 •Glass manufacturing</a:t>
            </a:r>
            <a:endParaRPr lang="en-US" sz="1850" dirty="0"/>
          </a:p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 •Ceramic tile production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832104" y="1901952"/>
            <a:ext cx="12984480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dirty="0">
                <a:solidFill>
                  <a:srgbClr val="595755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Target Market Segments for LNG(2)</a:t>
            </a:r>
            <a:endParaRPr lang="en-US" sz="4640" dirty="0"/>
          </a:p>
        </p:txBody>
      </p:sp>
      <p:sp>
        <p:nvSpPr>
          <p:cNvPr id="7" name="Text 4"/>
          <p:cNvSpPr/>
          <p:nvPr/>
        </p:nvSpPr>
        <p:spPr>
          <a:xfrm>
            <a:off x="1078992" y="4617720"/>
            <a:ext cx="5989320" cy="6675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LNG ensures precision and efficiency in these high-temperature applications.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1078992" y="3035808"/>
            <a:ext cx="5989320" cy="338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Specialized Industrial Consumers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1078992" y="5550408"/>
            <a:ext cx="5989320" cy="6675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Interim LNG supply solution for CGD companies awaiting pipeline connectivity.</a:t>
            </a:r>
            <a:endParaRPr lang="en-US" sz="185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86BA13-2BDE-4825-A7E7-578F5BF782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2989" y="-131109"/>
            <a:ext cx="1934494" cy="19344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D71655-7FCB-43D5-8BB4-A63ABDBCE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1131" y="5422392"/>
            <a:ext cx="2816352" cy="281635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F4EC64-8055-483B-9402-811165CDA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149" y="336596"/>
            <a:ext cx="13080102" cy="75564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43DD49-4A1C-44CA-9910-2A0E35CA0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704" y="69448"/>
            <a:ext cx="1934494" cy="19344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90E5BA-3FA2-4DB9-9557-E3268A07D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6609" y="69448"/>
            <a:ext cx="2554649" cy="255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648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919D412-2FC1-4FD4-B6C4-BD26569884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689181"/>
              </p:ext>
            </p:extLst>
          </p:nvPr>
        </p:nvGraphicFramePr>
        <p:xfrm>
          <a:off x="451411" y="1357676"/>
          <a:ext cx="13727577" cy="4109949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8958805">
                  <a:extLst>
                    <a:ext uri="{9D8B030D-6E8A-4147-A177-3AD203B41FA5}">
                      <a16:colId xmlns:a16="http://schemas.microsoft.com/office/drawing/2014/main" val="2589438993"/>
                    </a:ext>
                  </a:extLst>
                </a:gridCol>
                <a:gridCol w="2349660">
                  <a:extLst>
                    <a:ext uri="{9D8B030D-6E8A-4147-A177-3AD203B41FA5}">
                      <a16:colId xmlns:a16="http://schemas.microsoft.com/office/drawing/2014/main" val="1215285020"/>
                    </a:ext>
                  </a:extLst>
                </a:gridCol>
                <a:gridCol w="2419112">
                  <a:extLst>
                    <a:ext uri="{9D8B030D-6E8A-4147-A177-3AD203B41FA5}">
                      <a16:colId xmlns:a16="http://schemas.microsoft.com/office/drawing/2014/main" val="1865298749"/>
                    </a:ext>
                  </a:extLst>
                </a:gridCol>
              </a:tblGrid>
              <a:tr h="51654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Particulars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Time Period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4928852"/>
                  </a:ext>
                </a:extLst>
              </a:tr>
              <a:tr h="51654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Equipment installation, engineering, design, commissioning of Plant with inter pipeline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Rs. 3.5 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5-6 Months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6304129"/>
                  </a:ext>
                </a:extLst>
              </a:tr>
              <a:tr h="51654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Storage Tank and loading &amp; uploading pump system &amp; 1 unit  LNG Dispenser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Rs. 2.5 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960233"/>
                  </a:ext>
                </a:extLst>
              </a:tr>
              <a:tr h="5165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Construction and Development expenditure on land including civil works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Rs. 1.25-1.5 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0578319"/>
                  </a:ext>
                </a:extLst>
              </a:tr>
              <a:tr h="51654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Land Acquisition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Rs. XX Cr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854447"/>
                  </a:ext>
                </a:extLst>
              </a:tr>
              <a:tr h="639328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Power connection &amp; Power Backup, DG Gensets, Permissions and Miscellaneous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Rs. O.25 Cr  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 Months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910693"/>
                  </a:ext>
                </a:extLst>
              </a:tr>
              <a:tr h="51654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Total Cost of Station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Rs. 7.75 Cr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9-12 Months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628357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D6B6D29-D360-4D70-866F-AB229E76CF3E}"/>
              </a:ext>
            </a:extLst>
          </p:cNvPr>
          <p:cNvSpPr txBox="1"/>
          <p:nvPr/>
        </p:nvSpPr>
        <p:spPr>
          <a:xfrm>
            <a:off x="6858000" y="36576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33C908-D4A2-468D-AD6F-0F63E945CA52}"/>
              </a:ext>
            </a:extLst>
          </p:cNvPr>
          <p:cNvSpPr txBox="1"/>
          <p:nvPr/>
        </p:nvSpPr>
        <p:spPr>
          <a:xfrm flipH="1">
            <a:off x="451410" y="5671595"/>
            <a:ext cx="7616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Plant Installed Capacity</a:t>
            </a:r>
          </a:p>
          <a:p>
            <a:r>
              <a:rPr lang="en-US" sz="2400" dirty="0"/>
              <a:t>LNG Storage Capacity: 56KL</a:t>
            </a:r>
          </a:p>
          <a:p>
            <a:r>
              <a:rPr lang="en-US" sz="2400" dirty="0"/>
              <a:t>LNG Cylinder Filling Capacity: 175-350 LPM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6C40FB-845C-4C37-854F-6C2825AA2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1131" y="5422392"/>
            <a:ext cx="2816352" cy="28163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267835-7C98-4C68-BF7B-6A3AC122C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2989" y="-320999"/>
            <a:ext cx="1934494" cy="193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07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BCFF99-5D7F-4FD9-88AE-54852F44C849}"/>
              </a:ext>
            </a:extLst>
          </p:cNvPr>
          <p:cNvSpPr txBox="1"/>
          <p:nvPr/>
        </p:nvSpPr>
        <p:spPr>
          <a:xfrm>
            <a:off x="3790708" y="787077"/>
            <a:ext cx="6707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REVENUE PROJECTION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BEB09A1-A99A-414D-9152-54846EBCB1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2398966"/>
              </p:ext>
            </p:extLst>
          </p:nvPr>
        </p:nvGraphicFramePr>
        <p:xfrm>
          <a:off x="1250066" y="1940044"/>
          <a:ext cx="11046106" cy="317753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8747747">
                  <a:extLst>
                    <a:ext uri="{9D8B030D-6E8A-4147-A177-3AD203B41FA5}">
                      <a16:colId xmlns:a16="http://schemas.microsoft.com/office/drawing/2014/main" val="3416752366"/>
                    </a:ext>
                  </a:extLst>
                </a:gridCol>
                <a:gridCol w="2298359">
                  <a:extLst>
                    <a:ext uri="{9D8B030D-6E8A-4147-A177-3AD203B41FA5}">
                      <a16:colId xmlns:a16="http://schemas.microsoft.com/office/drawing/2014/main" val="2779666077"/>
                    </a:ext>
                  </a:extLst>
                </a:gridCol>
              </a:tblGrid>
              <a:tr h="51968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FINANCIAL ANALYSIS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99516"/>
                  </a:ext>
                </a:extLst>
              </a:tr>
              <a:tr h="519682">
                <a:tc>
                  <a:txBody>
                    <a:bodyPr/>
                    <a:lstStyle/>
                    <a:p>
                      <a:r>
                        <a:rPr lang="en-US" dirty="0"/>
                        <a:t>Area Office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Noida AO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131272"/>
                  </a:ext>
                </a:extLst>
              </a:tr>
              <a:tr h="519682">
                <a:tc>
                  <a:txBody>
                    <a:bodyPr/>
                    <a:lstStyle/>
                    <a:p>
                      <a:r>
                        <a:rPr lang="en-US" dirty="0"/>
                        <a:t>Market Penetration % in 5 years in Delhi </a:t>
                      </a:r>
                      <a:r>
                        <a:rPr lang="en-US" dirty="0" err="1"/>
                        <a:t>Ncr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1945062"/>
                  </a:ext>
                </a:extLst>
              </a:tr>
              <a:tr h="519682">
                <a:tc>
                  <a:txBody>
                    <a:bodyPr/>
                    <a:lstStyle/>
                    <a:p>
                      <a:r>
                        <a:rPr lang="en-US" dirty="0"/>
                        <a:t>Potential sale of LNG per month (in Lit)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750 KL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917144"/>
                  </a:ext>
                </a:extLst>
              </a:tr>
              <a:tr h="519682">
                <a:tc>
                  <a:txBody>
                    <a:bodyPr/>
                    <a:lstStyle/>
                    <a:p>
                      <a:r>
                        <a:rPr lang="en-US" dirty="0"/>
                        <a:t>Potential sale of LNG per day (in Lit)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7986778"/>
                  </a:ext>
                </a:extLst>
              </a:tr>
              <a:tr h="519682">
                <a:tc>
                  <a:txBody>
                    <a:bodyPr/>
                    <a:lstStyle/>
                    <a:p>
                      <a:r>
                        <a:rPr lang="en-US" dirty="0"/>
                        <a:t>Profit to R.0 per month (in Lakhs)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35-40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972692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4EFDFC01-0CF6-4C1E-9CD1-CAF64256B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3354" y="-539245"/>
            <a:ext cx="1934494" cy="19344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0DD1E7-4C9C-4583-8AF5-5297A5787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1043" y="5662369"/>
            <a:ext cx="2816352" cy="281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970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973EFA6-0D92-443A-95E9-59DE00CB43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124511"/>
              </p:ext>
            </p:extLst>
          </p:nvPr>
        </p:nvGraphicFramePr>
        <p:xfrm>
          <a:off x="937549" y="1859022"/>
          <a:ext cx="12963645" cy="582656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321215">
                  <a:extLst>
                    <a:ext uri="{9D8B030D-6E8A-4147-A177-3AD203B41FA5}">
                      <a16:colId xmlns:a16="http://schemas.microsoft.com/office/drawing/2014/main" val="2116718352"/>
                    </a:ext>
                  </a:extLst>
                </a:gridCol>
                <a:gridCol w="4321215">
                  <a:extLst>
                    <a:ext uri="{9D8B030D-6E8A-4147-A177-3AD203B41FA5}">
                      <a16:colId xmlns:a16="http://schemas.microsoft.com/office/drawing/2014/main" val="106506970"/>
                    </a:ext>
                  </a:extLst>
                </a:gridCol>
                <a:gridCol w="4321215">
                  <a:extLst>
                    <a:ext uri="{9D8B030D-6E8A-4147-A177-3AD203B41FA5}">
                      <a16:colId xmlns:a16="http://schemas.microsoft.com/office/drawing/2014/main" val="2140604974"/>
                    </a:ext>
                  </a:extLst>
                </a:gridCol>
              </a:tblGrid>
              <a:tr h="647396"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Vehicle details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Tata </a:t>
                      </a:r>
                      <a:r>
                        <a:rPr lang="en-US" sz="2400" dirty="0" err="1"/>
                        <a:t>Lpt</a:t>
                      </a:r>
                      <a:r>
                        <a:rPr lang="en-US" sz="2400" dirty="0"/>
                        <a:t> 2518- diesel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Tata </a:t>
                      </a:r>
                      <a:r>
                        <a:rPr lang="en-US" sz="2400" dirty="0" err="1"/>
                        <a:t>Lpt</a:t>
                      </a:r>
                      <a:r>
                        <a:rPr lang="en-US" sz="2400" dirty="0"/>
                        <a:t> 2518 D2LNG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9075770"/>
                  </a:ext>
                </a:extLst>
              </a:tr>
              <a:tr h="647396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Engine model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err="1"/>
                        <a:t>Cummin</a:t>
                      </a:r>
                      <a:r>
                        <a:rPr lang="en-US" dirty="0"/>
                        <a:t> GBT 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err="1"/>
                        <a:t>Cummin</a:t>
                      </a:r>
                      <a:r>
                        <a:rPr lang="en-US" dirty="0"/>
                        <a:t> NG Mod to LNG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467681"/>
                  </a:ext>
                </a:extLst>
              </a:tr>
              <a:tr h="647396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Fuel used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Diesel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LNG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2400503"/>
                  </a:ext>
                </a:extLst>
              </a:tr>
              <a:tr h="647396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Fuel Unit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err="1"/>
                        <a:t>Litres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Kg/ </a:t>
                      </a:r>
                      <a:r>
                        <a:rPr lang="en-US" dirty="0" err="1"/>
                        <a:t>Litres</a:t>
                      </a:r>
                      <a:endParaRPr lang="en-US" dirty="0"/>
                    </a:p>
                    <a:p>
                      <a:pPr algn="l"/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3961227"/>
                  </a:ext>
                </a:extLst>
              </a:tr>
              <a:tr h="647396">
                <a:tc>
                  <a:txBody>
                    <a:bodyPr/>
                    <a:lstStyle/>
                    <a:p>
                      <a:pPr algn="l"/>
                      <a:r>
                        <a:rPr lang="en-US" b="0" dirty="0"/>
                        <a:t>Fuel price /Unit (INR)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/>
                        <a:t>92	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/>
                        <a:t>60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3535630"/>
                  </a:ext>
                </a:extLst>
              </a:tr>
              <a:tr h="647396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Vehicle mileage Km/Unit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3.20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3.50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7639682"/>
                  </a:ext>
                </a:extLst>
              </a:tr>
              <a:tr h="647396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Fuel consumption Unit/100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31.25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28.60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4135551"/>
                  </a:ext>
                </a:extLst>
              </a:tr>
              <a:tr h="647396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Cost( in INR) to run 100 km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2875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1714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6861376"/>
                  </a:ext>
                </a:extLst>
              </a:tr>
              <a:tr h="647396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Cost per km(INR)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28.75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17.14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56050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3BC099A-F2B1-44A8-8469-4C34D69CF2E8}"/>
              </a:ext>
            </a:extLst>
          </p:cNvPr>
          <p:cNvSpPr txBox="1"/>
          <p:nvPr/>
        </p:nvSpPr>
        <p:spPr>
          <a:xfrm>
            <a:off x="937548" y="763002"/>
            <a:ext cx="12604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FUEL COST ANALYSIS AND SAVINGS ON DIESEL TO LNG VEHICLES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636DF3-F03E-4F94-9589-DAD23EA7C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1971" y="6603321"/>
            <a:ext cx="1805876" cy="180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92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511835-A016-49B9-AF90-3E9A7DC07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56" y="319348"/>
            <a:ext cx="13528573" cy="759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403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78F9E02-7467-4B5E-BCC9-4538928BA9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773286"/>
              </p:ext>
            </p:extLst>
          </p:nvPr>
        </p:nvGraphicFramePr>
        <p:xfrm>
          <a:off x="692552" y="2620143"/>
          <a:ext cx="13245296" cy="4394118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6531982">
                  <a:extLst>
                    <a:ext uri="{9D8B030D-6E8A-4147-A177-3AD203B41FA5}">
                      <a16:colId xmlns:a16="http://schemas.microsoft.com/office/drawing/2014/main" val="1249057130"/>
                    </a:ext>
                  </a:extLst>
                </a:gridCol>
                <a:gridCol w="2291787">
                  <a:extLst>
                    <a:ext uri="{9D8B030D-6E8A-4147-A177-3AD203B41FA5}">
                      <a16:colId xmlns:a16="http://schemas.microsoft.com/office/drawing/2014/main" val="4249679898"/>
                    </a:ext>
                  </a:extLst>
                </a:gridCol>
                <a:gridCol w="2291787">
                  <a:extLst>
                    <a:ext uri="{9D8B030D-6E8A-4147-A177-3AD203B41FA5}">
                      <a16:colId xmlns:a16="http://schemas.microsoft.com/office/drawing/2014/main" val="142875399"/>
                    </a:ext>
                  </a:extLst>
                </a:gridCol>
                <a:gridCol w="2129740">
                  <a:extLst>
                    <a:ext uri="{9D8B030D-6E8A-4147-A177-3AD203B41FA5}">
                      <a16:colId xmlns:a16="http://schemas.microsoft.com/office/drawing/2014/main" val="3930007621"/>
                    </a:ext>
                  </a:extLst>
                </a:gridCol>
              </a:tblGrid>
              <a:tr h="732353">
                <a:tc>
                  <a:txBody>
                    <a:bodyPr/>
                    <a:lstStyle/>
                    <a:p>
                      <a:r>
                        <a:rPr lang="en-US" dirty="0"/>
                        <a:t>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2556597"/>
                  </a:ext>
                </a:extLst>
              </a:tr>
              <a:tr h="732353">
                <a:tc>
                  <a:txBody>
                    <a:bodyPr/>
                    <a:lstStyle/>
                    <a:p>
                      <a:r>
                        <a:rPr lang="en-US" dirty="0"/>
                        <a:t>Saving in Rs per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4644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5805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8847994"/>
                  </a:ext>
                </a:extLst>
              </a:tr>
              <a:tr h="7323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Saving in Rs per Month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1,04,490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1,39,320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1,74,150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3463830"/>
                  </a:ext>
                </a:extLst>
              </a:tr>
              <a:tr h="7323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Saving in Rs per Year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12,53,880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16,71840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20,89,800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8730590"/>
                  </a:ext>
                </a:extLst>
              </a:tr>
              <a:tr h="732353">
                <a:tc>
                  <a:txBody>
                    <a:bodyPr/>
                    <a:lstStyle/>
                    <a:p>
                      <a:r>
                        <a:rPr lang="en-US" dirty="0"/>
                        <a:t>Cost of Retro Fitments (LNG)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13.85 Lakh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4799519"/>
                  </a:ext>
                </a:extLst>
              </a:tr>
              <a:tr h="732353">
                <a:tc>
                  <a:txBody>
                    <a:bodyPr/>
                    <a:lstStyle/>
                    <a:p>
                      <a:r>
                        <a:rPr lang="en-US" dirty="0"/>
                        <a:t>Payback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 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 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 Month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47812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5EF98CF-D762-488D-92B9-BF381212D123}"/>
              </a:ext>
            </a:extLst>
          </p:cNvPr>
          <p:cNvSpPr txBox="1"/>
          <p:nvPr/>
        </p:nvSpPr>
        <p:spPr>
          <a:xfrm>
            <a:off x="3657600" y="1082272"/>
            <a:ext cx="84610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Fuel Savings LNG Over Diesel is 40.4% (</a:t>
            </a:r>
            <a:r>
              <a:rPr lang="en-US" sz="4000" dirty="0" err="1"/>
              <a:t>Approx</a:t>
            </a:r>
            <a:r>
              <a:rPr lang="en-US" sz="4000" dirty="0"/>
              <a:t>) Payback Calculations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052010-94B8-43B1-A301-3E5BA2BF3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3354" y="-99407"/>
            <a:ext cx="1934494" cy="19344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0357B2-FCF4-4E61-84ED-0350FA660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1043" y="6405315"/>
            <a:ext cx="2816352" cy="281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915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7" y="-10489"/>
            <a:ext cx="14630400" cy="823874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064" y="0"/>
            <a:ext cx="4974336" cy="823874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32104" y="5084064"/>
            <a:ext cx="8010144" cy="338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 </a:t>
            </a:r>
            <a:endParaRPr lang="en-US" sz="1850" dirty="0"/>
          </a:p>
        </p:txBody>
      </p:sp>
      <p:sp>
        <p:nvSpPr>
          <p:cNvPr id="5" name="Text 1"/>
          <p:cNvSpPr/>
          <p:nvPr/>
        </p:nvSpPr>
        <p:spPr>
          <a:xfrm>
            <a:off x="822960" y="2445656"/>
            <a:ext cx="8010144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800" b="1" dirty="0">
                <a:solidFill>
                  <a:srgbClr val="595755"/>
                </a:solidFill>
                <a:latin typeface="Arial" panose="020B0604020202020204" pitchFamily="34" charset="0"/>
                <a:ea typeface="思源黑体-思源黑体-Regular" pitchFamily="34" charset="-122"/>
                <a:cs typeface="Arial" panose="020B0604020202020204" pitchFamily="34" charset="0"/>
              </a:rPr>
              <a:t>Contact Information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769170" y="4745736"/>
            <a:ext cx="8010144" cy="338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dirty="0">
                <a:solidFill>
                  <a:srgbClr val="585654"/>
                </a:solidFill>
                <a:latin typeface="Arial" panose="020B0604020202020204" pitchFamily="34" charset="0"/>
                <a:ea typeface="思源黑体-思源黑体-Regular" pitchFamily="34" charset="-122"/>
                <a:cs typeface="Arial" panose="020B0604020202020204" pitchFamily="34" charset="0"/>
              </a:rPr>
              <a:t> No. 98188 35388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832104" y="3375749"/>
            <a:ext cx="6726164" cy="914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dirty="0">
                <a:solidFill>
                  <a:srgbClr val="585654"/>
                </a:solidFill>
                <a:latin typeface="Arial" panose="020B0604020202020204" pitchFamily="34" charset="0"/>
                <a:ea typeface="思源黑体-思源黑体-Regular" pitchFamily="34" charset="-122"/>
                <a:cs typeface="Arial" panose="020B0604020202020204" pitchFamily="34" charset="0"/>
              </a:rPr>
              <a:t>IMP Green India </a:t>
            </a:r>
          </a:p>
          <a:p>
            <a:pPr marL="0" indent="0" algn="l">
              <a:lnSpc>
                <a:spcPts val="2600"/>
              </a:lnSpc>
              <a:buNone/>
            </a:pPr>
            <a:r>
              <a:rPr lang="en-US" sz="2400" dirty="0">
                <a:solidFill>
                  <a:srgbClr val="585654"/>
                </a:solidFill>
                <a:latin typeface="Arial" panose="020B0604020202020204" pitchFamily="34" charset="0"/>
                <a:ea typeface="思源黑体-思源黑体-Regular" pitchFamily="34" charset="-122"/>
                <a:cs typeface="Arial" panose="020B0604020202020204" pitchFamily="34" charset="0"/>
              </a:rPr>
              <a:t>www.impgreenindia.com </a:t>
            </a:r>
          </a:p>
          <a:p>
            <a:pPr marL="0" indent="0" algn="l">
              <a:lnSpc>
                <a:spcPts val="2600"/>
              </a:lnSpc>
              <a:buNone/>
            </a:pPr>
            <a:r>
              <a:rPr lang="en-US" sz="2400" dirty="0">
                <a:solidFill>
                  <a:srgbClr val="585654"/>
                </a:solidFill>
                <a:latin typeface="Arial" panose="020B0604020202020204" pitchFamily="34" charset="0"/>
                <a:ea typeface="思源黑体-思源黑体-Regular" pitchFamily="34" charset="-122"/>
                <a:cs typeface="Arial" panose="020B0604020202020204" pitchFamily="34" charset="0"/>
              </a:rPr>
              <a:t>E-24, First Floor, Noida Sector-3, Gautam Buddha Nagar, Bharat, 201301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1B8ECA-8B3A-4D85-BBD5-00B25E810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610" y="195520"/>
            <a:ext cx="1934494" cy="19344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7B5804-A814-4BAB-BA20-DB0074D067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610" y="5861304"/>
            <a:ext cx="2816352" cy="281635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104" y="6510528"/>
            <a:ext cx="12984480" cy="36576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832104" y="3218688"/>
            <a:ext cx="12984480" cy="1024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10"/>
              </a:lnSpc>
              <a:buNone/>
            </a:pPr>
            <a:r>
              <a:rPr lang="en-US" sz="6410" i="1" dirty="0">
                <a:solidFill>
                  <a:srgbClr val="595755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01</a:t>
            </a:r>
            <a:endParaRPr lang="en-US" sz="6410" dirty="0"/>
          </a:p>
        </p:txBody>
      </p:sp>
      <p:sp>
        <p:nvSpPr>
          <p:cNvPr id="6" name="Text 1"/>
          <p:cNvSpPr/>
          <p:nvPr/>
        </p:nvSpPr>
        <p:spPr>
          <a:xfrm>
            <a:off x="832104" y="2624328"/>
            <a:ext cx="12984480" cy="338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850" dirty="0"/>
          </a:p>
        </p:txBody>
      </p:sp>
      <p:sp>
        <p:nvSpPr>
          <p:cNvPr id="7" name="Text 2"/>
          <p:cNvSpPr/>
          <p:nvPr/>
        </p:nvSpPr>
        <p:spPr>
          <a:xfrm>
            <a:off x="832104" y="2029968"/>
            <a:ext cx="12984480" cy="338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850" dirty="0"/>
          </a:p>
        </p:txBody>
      </p:sp>
      <p:sp>
        <p:nvSpPr>
          <p:cNvPr id="8" name="Text 3"/>
          <p:cNvSpPr/>
          <p:nvPr/>
        </p:nvSpPr>
        <p:spPr>
          <a:xfrm>
            <a:off x="832104" y="4507992"/>
            <a:ext cx="12984480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i="1" dirty="0">
                <a:solidFill>
                  <a:srgbClr val="595755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Introduction</a:t>
            </a:r>
            <a:endParaRPr lang="en-US" sz="4640" dirty="0"/>
          </a:p>
        </p:txBody>
      </p:sp>
      <p:sp>
        <p:nvSpPr>
          <p:cNvPr id="9" name="Text 4"/>
          <p:cNvSpPr/>
          <p:nvPr/>
        </p:nvSpPr>
        <p:spPr>
          <a:xfrm>
            <a:off x="832104" y="5504688"/>
            <a:ext cx="12984480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i="1" dirty="0">
                <a:solidFill>
                  <a:srgbClr val="595755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 </a:t>
            </a:r>
            <a:endParaRPr lang="en-US" sz="4640" dirty="0"/>
          </a:p>
        </p:txBody>
      </p:sp>
      <p:sp>
        <p:nvSpPr>
          <p:cNvPr id="10" name="Text 5"/>
          <p:cNvSpPr/>
          <p:nvPr/>
        </p:nvSpPr>
        <p:spPr>
          <a:xfrm>
            <a:off x="832104" y="1435608"/>
            <a:ext cx="12984480" cy="338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85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4C4E28-430B-4518-AB6E-0558E68B85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309" y="-37114"/>
            <a:ext cx="1934494" cy="1934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33AA82-30EC-467A-B34E-9F1D1E398D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93286" y="-448056"/>
            <a:ext cx="2816352" cy="281635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9354312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6048" y="1655064"/>
            <a:ext cx="4727448" cy="329184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32104" y="8375904"/>
            <a:ext cx="12984480" cy="338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  </a:t>
            </a:r>
            <a:endParaRPr lang="en-US" sz="1850" dirty="0"/>
          </a:p>
        </p:txBody>
      </p:sp>
      <p:sp>
        <p:nvSpPr>
          <p:cNvPr id="5" name="Text 1"/>
          <p:cNvSpPr/>
          <p:nvPr/>
        </p:nvSpPr>
        <p:spPr>
          <a:xfrm>
            <a:off x="5404104" y="5340096"/>
            <a:ext cx="3831336" cy="19842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IMP India is an Organization established with the principal aim of tapping and developing the renewable energy sources market and making the world a better place to live in with less pollution.</a:t>
            </a:r>
            <a:endParaRPr lang="en-US" sz="1850" dirty="0"/>
          </a:p>
        </p:txBody>
      </p:sp>
      <p:sp>
        <p:nvSpPr>
          <p:cNvPr id="6" name="Text 2"/>
          <p:cNvSpPr/>
          <p:nvPr/>
        </p:nvSpPr>
        <p:spPr>
          <a:xfrm>
            <a:off x="1078992" y="5340096"/>
            <a:ext cx="3831336" cy="1325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IMP India is a New Delhi-based organization dedicated to advancing renewable energy solutions and reducing pollution.</a:t>
            </a:r>
            <a:endParaRPr lang="en-US" sz="1850" dirty="0"/>
          </a:p>
        </p:txBody>
      </p:sp>
      <p:sp>
        <p:nvSpPr>
          <p:cNvPr id="7" name="Text 3"/>
          <p:cNvSpPr/>
          <p:nvPr/>
        </p:nvSpPr>
        <p:spPr>
          <a:xfrm>
            <a:off x="9729216" y="5340096"/>
            <a:ext cx="3831336" cy="2651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IMP India was formed by a group of professionals Engineers and project Managers to redefine manufacturing and distribution of alternate energy solution which specializes in Bio-CBG / CNG, Bio-Diesel and Ethanol and its value added by products.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832104" y="649224"/>
            <a:ext cx="12984480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dirty="0">
                <a:solidFill>
                  <a:srgbClr val="595755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About IMP India</a:t>
            </a:r>
            <a:endParaRPr lang="en-US" sz="464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57BD11-89FC-4EC8-9A33-630AC9CC00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73446" y="-202513"/>
            <a:ext cx="1934494" cy="19344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E04FA7-1A9C-4CD1-86C8-FEE5549F77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816" y="6395152"/>
            <a:ext cx="2816352" cy="281635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974336" cy="8238744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5584" y="4261104"/>
            <a:ext cx="475488" cy="47548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5584" y="5221224"/>
            <a:ext cx="475488" cy="475488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5584" y="3310128"/>
            <a:ext cx="475488" cy="475488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5971032" y="4352544"/>
            <a:ext cx="173736" cy="301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20"/>
              </a:lnSpc>
              <a:buNone/>
            </a:pPr>
            <a:r>
              <a:rPr lang="en-US" sz="2320" dirty="0">
                <a:solidFill>
                  <a:srgbClr val="303030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2</a:t>
            </a:r>
            <a:endParaRPr lang="en-US" sz="2320" dirty="0"/>
          </a:p>
        </p:txBody>
      </p:sp>
      <p:sp>
        <p:nvSpPr>
          <p:cNvPr id="8" name="Text 1"/>
          <p:cNvSpPr/>
          <p:nvPr/>
        </p:nvSpPr>
        <p:spPr>
          <a:xfrm>
            <a:off x="5971032" y="5303520"/>
            <a:ext cx="173736" cy="301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20"/>
              </a:lnSpc>
              <a:buNone/>
            </a:pPr>
            <a:r>
              <a:rPr lang="en-US" sz="2320" dirty="0">
                <a:solidFill>
                  <a:srgbClr val="303030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3</a:t>
            </a:r>
            <a:endParaRPr lang="en-US" sz="2320" dirty="0"/>
          </a:p>
        </p:txBody>
      </p:sp>
      <p:sp>
        <p:nvSpPr>
          <p:cNvPr id="9" name="Text 2"/>
          <p:cNvSpPr/>
          <p:nvPr/>
        </p:nvSpPr>
        <p:spPr>
          <a:xfrm>
            <a:off x="5971032" y="3392424"/>
            <a:ext cx="173736" cy="301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20"/>
              </a:lnSpc>
              <a:buNone/>
            </a:pPr>
            <a:r>
              <a:rPr lang="en-US" sz="2320" dirty="0">
                <a:solidFill>
                  <a:srgbClr val="303030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1</a:t>
            </a:r>
            <a:endParaRPr lang="en-US" sz="2320" dirty="0"/>
          </a:p>
        </p:txBody>
      </p:sp>
      <p:sp>
        <p:nvSpPr>
          <p:cNvPr id="10" name="Text 3"/>
          <p:cNvSpPr/>
          <p:nvPr/>
        </p:nvSpPr>
        <p:spPr>
          <a:xfrm>
            <a:off x="6583680" y="3337560"/>
            <a:ext cx="7214616" cy="6675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Pump Setups: Specializing in the installation and maintenance of pump systems.</a:t>
            </a:r>
            <a:endParaRPr lang="en-US" sz="1850" dirty="0"/>
          </a:p>
        </p:txBody>
      </p:sp>
      <p:sp>
        <p:nvSpPr>
          <p:cNvPr id="11" name="Text 4"/>
          <p:cNvSpPr/>
          <p:nvPr/>
        </p:nvSpPr>
        <p:spPr>
          <a:xfrm>
            <a:off x="5806440" y="2048256"/>
            <a:ext cx="8010144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dirty="0">
                <a:solidFill>
                  <a:srgbClr val="595755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Core Services &amp; Products</a:t>
            </a:r>
            <a:endParaRPr lang="en-US" sz="4640" dirty="0"/>
          </a:p>
        </p:txBody>
      </p:sp>
      <p:sp>
        <p:nvSpPr>
          <p:cNvPr id="12" name="Text 5"/>
          <p:cNvSpPr/>
          <p:nvPr/>
        </p:nvSpPr>
        <p:spPr>
          <a:xfrm>
            <a:off x="6583680" y="5248656"/>
            <a:ext cx="7214616" cy="6675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Diesel Conversion Funding: Providing financial solutions for transitioning from diesel to more sustainable energy sources.</a:t>
            </a:r>
            <a:endParaRPr lang="en-US" sz="1850" dirty="0"/>
          </a:p>
        </p:txBody>
      </p:sp>
      <p:sp>
        <p:nvSpPr>
          <p:cNvPr id="13" name="Text 6"/>
          <p:cNvSpPr/>
          <p:nvPr/>
        </p:nvSpPr>
        <p:spPr>
          <a:xfrm>
            <a:off x="6583680" y="4288536"/>
            <a:ext cx="7214616" cy="6675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LNG Conversion: Offering services to convert systems to Liquefied Natural Gas, promoting cleaner fuel usage.</a:t>
            </a:r>
            <a:endParaRPr lang="en-US" sz="185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0723CEA-5AA1-4015-A30B-020E4B7CE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4711" y="-178846"/>
            <a:ext cx="1934494" cy="19344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30555E-6E4C-44C9-9B4E-7304801A70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93286" y="5971032"/>
            <a:ext cx="2816352" cy="281635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104" y="6510528"/>
            <a:ext cx="12984480" cy="36576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832104" y="5504688"/>
            <a:ext cx="12984480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i="1" dirty="0">
                <a:solidFill>
                  <a:srgbClr val="595755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 </a:t>
            </a:r>
            <a:endParaRPr lang="en-US" sz="4640" dirty="0"/>
          </a:p>
        </p:txBody>
      </p:sp>
      <p:sp>
        <p:nvSpPr>
          <p:cNvPr id="6" name="Text 1"/>
          <p:cNvSpPr/>
          <p:nvPr/>
        </p:nvSpPr>
        <p:spPr>
          <a:xfrm>
            <a:off x="832104" y="4507992"/>
            <a:ext cx="12984480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i="1" dirty="0">
                <a:solidFill>
                  <a:srgbClr val="595755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Understanding LNG</a:t>
            </a:r>
            <a:endParaRPr lang="en-US" sz="4640" dirty="0"/>
          </a:p>
        </p:txBody>
      </p:sp>
      <p:sp>
        <p:nvSpPr>
          <p:cNvPr id="7" name="Text 2"/>
          <p:cNvSpPr/>
          <p:nvPr/>
        </p:nvSpPr>
        <p:spPr>
          <a:xfrm>
            <a:off x="832104" y="1435608"/>
            <a:ext cx="12984480" cy="338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850" dirty="0"/>
          </a:p>
        </p:txBody>
      </p:sp>
      <p:sp>
        <p:nvSpPr>
          <p:cNvPr id="8" name="Text 3"/>
          <p:cNvSpPr/>
          <p:nvPr/>
        </p:nvSpPr>
        <p:spPr>
          <a:xfrm>
            <a:off x="832104" y="2624328"/>
            <a:ext cx="12984480" cy="338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832104" y="2029968"/>
            <a:ext cx="12984480" cy="338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850" dirty="0"/>
          </a:p>
        </p:txBody>
      </p:sp>
      <p:sp>
        <p:nvSpPr>
          <p:cNvPr id="10" name="Text 5"/>
          <p:cNvSpPr/>
          <p:nvPr/>
        </p:nvSpPr>
        <p:spPr>
          <a:xfrm>
            <a:off x="832104" y="3218688"/>
            <a:ext cx="12984480" cy="1024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8010"/>
              </a:lnSpc>
              <a:buNone/>
            </a:pPr>
            <a:r>
              <a:rPr lang="en-US" sz="6410" i="1" dirty="0">
                <a:solidFill>
                  <a:srgbClr val="595755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02</a:t>
            </a:r>
            <a:endParaRPr lang="en-US" sz="641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1CCBB1-CB64-42E7-B4A4-1B4400C4AF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88998" y="-249443"/>
            <a:ext cx="1934494" cy="1934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F291FE-141B-48E3-9478-D4D38C15E8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90105" y="4507992"/>
            <a:ext cx="2816352" cy="281635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6048" y="2167128"/>
            <a:ext cx="4727448" cy="246888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32104" y="6748272"/>
            <a:ext cx="12984480" cy="338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    </a:t>
            </a:r>
            <a:endParaRPr lang="en-US" sz="1850" dirty="0"/>
          </a:p>
        </p:txBody>
      </p:sp>
      <p:sp>
        <p:nvSpPr>
          <p:cNvPr id="5" name="Text 1"/>
          <p:cNvSpPr/>
          <p:nvPr/>
        </p:nvSpPr>
        <p:spPr>
          <a:xfrm>
            <a:off x="1078992" y="5029200"/>
            <a:ext cx="5989320" cy="9966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LNG is primarily composed of methane (CH₄), with smaller amounts of other hydrocarbons such as ethane (C₂H₆), propane (C₃H₈), and butane (C₄H₁₀).</a:t>
            </a:r>
            <a:endParaRPr lang="en-US" sz="1850" dirty="0"/>
          </a:p>
        </p:txBody>
      </p:sp>
      <p:sp>
        <p:nvSpPr>
          <p:cNvPr id="6" name="Text 2"/>
          <p:cNvSpPr/>
          <p:nvPr/>
        </p:nvSpPr>
        <p:spPr>
          <a:xfrm>
            <a:off x="7571232" y="5029200"/>
            <a:ext cx="5989320" cy="1325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The liquefaction process involves cooling natural gas to approximately –162°C (–260°F), which reduces its volume by about 600 times compared to its gaseous state.</a:t>
            </a:r>
            <a:endParaRPr lang="en-US" sz="1850" dirty="0"/>
          </a:p>
        </p:txBody>
      </p:sp>
      <p:sp>
        <p:nvSpPr>
          <p:cNvPr id="7" name="Text 3"/>
          <p:cNvSpPr/>
          <p:nvPr/>
        </p:nvSpPr>
        <p:spPr>
          <a:xfrm>
            <a:off x="832104" y="1161288"/>
            <a:ext cx="12984480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dirty="0">
                <a:solidFill>
                  <a:srgbClr val="595755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Definition of LNG</a:t>
            </a:r>
            <a:endParaRPr lang="en-US" sz="464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FA56E5-B79B-46CD-B1BA-4378DC968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88998" y="-199151"/>
            <a:ext cx="1934494" cy="19344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0DBC91-D8A7-446D-A7A2-379617416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9124" y="5340096"/>
            <a:ext cx="2816352" cy="281635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38744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248" y="2880360"/>
            <a:ext cx="475488" cy="47548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3488" y="4572000"/>
            <a:ext cx="475488" cy="475488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3488" y="3621024"/>
            <a:ext cx="475488" cy="475488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248" y="3621024"/>
            <a:ext cx="475488" cy="475488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248" y="5861304"/>
            <a:ext cx="475488" cy="475488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248" y="4572000"/>
            <a:ext cx="475488" cy="475488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3488" y="2880360"/>
            <a:ext cx="475488" cy="475488"/>
          </a:xfrm>
          <a:prstGeom prst="rect">
            <a:avLst/>
          </a:prstGeom>
        </p:spPr>
      </p:pic>
      <p:sp>
        <p:nvSpPr>
          <p:cNvPr id="11" name="Text 0"/>
          <p:cNvSpPr/>
          <p:nvPr/>
        </p:nvSpPr>
        <p:spPr>
          <a:xfrm>
            <a:off x="996696" y="2971800"/>
            <a:ext cx="173736" cy="301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20"/>
              </a:lnSpc>
              <a:buNone/>
            </a:pPr>
            <a:r>
              <a:rPr lang="en-US" sz="2320" dirty="0">
                <a:solidFill>
                  <a:srgbClr val="303030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1</a:t>
            </a:r>
            <a:endParaRPr lang="en-US" sz="2320" dirty="0"/>
          </a:p>
        </p:txBody>
      </p:sp>
      <p:sp>
        <p:nvSpPr>
          <p:cNvPr id="12" name="Text 1"/>
          <p:cNvSpPr/>
          <p:nvPr/>
        </p:nvSpPr>
        <p:spPr>
          <a:xfrm>
            <a:off x="7488936" y="4663440"/>
            <a:ext cx="173736" cy="301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20"/>
              </a:lnSpc>
              <a:buNone/>
            </a:pPr>
            <a:r>
              <a:rPr lang="en-US" sz="2320" dirty="0">
                <a:solidFill>
                  <a:srgbClr val="303030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6</a:t>
            </a:r>
            <a:endParaRPr lang="en-US" sz="2320" dirty="0"/>
          </a:p>
        </p:txBody>
      </p:sp>
      <p:sp>
        <p:nvSpPr>
          <p:cNvPr id="13" name="Text 2"/>
          <p:cNvSpPr/>
          <p:nvPr/>
        </p:nvSpPr>
        <p:spPr>
          <a:xfrm>
            <a:off x="7488936" y="3703320"/>
            <a:ext cx="173736" cy="301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20"/>
              </a:lnSpc>
              <a:buNone/>
            </a:pPr>
            <a:r>
              <a:rPr lang="en-US" sz="2320" dirty="0">
                <a:solidFill>
                  <a:srgbClr val="303030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4</a:t>
            </a:r>
            <a:endParaRPr lang="en-US" sz="2320" dirty="0"/>
          </a:p>
        </p:txBody>
      </p:sp>
      <p:sp>
        <p:nvSpPr>
          <p:cNvPr id="14" name="Text 3"/>
          <p:cNvSpPr/>
          <p:nvPr/>
        </p:nvSpPr>
        <p:spPr>
          <a:xfrm>
            <a:off x="996696" y="3703320"/>
            <a:ext cx="173736" cy="301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20"/>
              </a:lnSpc>
              <a:buNone/>
            </a:pPr>
            <a:r>
              <a:rPr lang="en-US" sz="2320" dirty="0">
                <a:solidFill>
                  <a:srgbClr val="303030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3</a:t>
            </a:r>
            <a:endParaRPr lang="en-US" sz="2320" dirty="0"/>
          </a:p>
        </p:txBody>
      </p:sp>
      <p:sp>
        <p:nvSpPr>
          <p:cNvPr id="15" name="Text 4"/>
          <p:cNvSpPr/>
          <p:nvPr/>
        </p:nvSpPr>
        <p:spPr>
          <a:xfrm>
            <a:off x="996696" y="5952744"/>
            <a:ext cx="173736" cy="301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20"/>
              </a:lnSpc>
              <a:buNone/>
            </a:pPr>
            <a:r>
              <a:rPr lang="en-US" sz="2320" dirty="0">
                <a:solidFill>
                  <a:srgbClr val="303030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7</a:t>
            </a:r>
            <a:endParaRPr lang="en-US" sz="2320" dirty="0"/>
          </a:p>
        </p:txBody>
      </p:sp>
      <p:sp>
        <p:nvSpPr>
          <p:cNvPr id="16" name="Text 5"/>
          <p:cNvSpPr/>
          <p:nvPr/>
        </p:nvSpPr>
        <p:spPr>
          <a:xfrm>
            <a:off x="996696" y="4663440"/>
            <a:ext cx="173736" cy="301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20"/>
              </a:lnSpc>
              <a:buNone/>
            </a:pPr>
            <a:r>
              <a:rPr lang="en-US" sz="2320" dirty="0">
                <a:solidFill>
                  <a:srgbClr val="303030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5</a:t>
            </a:r>
            <a:endParaRPr lang="en-US" sz="2320" dirty="0"/>
          </a:p>
        </p:txBody>
      </p:sp>
      <p:sp>
        <p:nvSpPr>
          <p:cNvPr id="17" name="Text 6"/>
          <p:cNvSpPr/>
          <p:nvPr/>
        </p:nvSpPr>
        <p:spPr>
          <a:xfrm>
            <a:off x="7488936" y="2971800"/>
            <a:ext cx="173736" cy="301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20"/>
              </a:lnSpc>
              <a:buNone/>
            </a:pPr>
            <a:r>
              <a:rPr lang="en-US" sz="2320" dirty="0">
                <a:solidFill>
                  <a:srgbClr val="303030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2</a:t>
            </a:r>
            <a:endParaRPr lang="en-US" sz="2320" dirty="0"/>
          </a:p>
        </p:txBody>
      </p:sp>
      <p:sp>
        <p:nvSpPr>
          <p:cNvPr id="18" name="Text 7"/>
          <p:cNvSpPr/>
          <p:nvPr/>
        </p:nvSpPr>
        <p:spPr>
          <a:xfrm>
            <a:off x="832104" y="1627632"/>
            <a:ext cx="12984480" cy="740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40" dirty="0">
                <a:solidFill>
                  <a:srgbClr val="595755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Physical and Chemical Properties</a:t>
            </a:r>
            <a:endParaRPr lang="en-US" sz="4640" dirty="0"/>
          </a:p>
        </p:txBody>
      </p:sp>
      <p:sp>
        <p:nvSpPr>
          <p:cNvPr id="19" name="Text 8"/>
          <p:cNvSpPr/>
          <p:nvPr/>
        </p:nvSpPr>
        <p:spPr>
          <a:xfrm>
            <a:off x="1609344" y="2907792"/>
            <a:ext cx="5696712" cy="338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Boiling Point: Approximately –162°C (–259°F).</a:t>
            </a:r>
            <a:endParaRPr lang="en-US" sz="1850" dirty="0"/>
          </a:p>
        </p:txBody>
      </p:sp>
      <p:sp>
        <p:nvSpPr>
          <p:cNvPr id="20" name="Text 9"/>
          <p:cNvSpPr/>
          <p:nvPr/>
        </p:nvSpPr>
        <p:spPr>
          <a:xfrm>
            <a:off x="1609344" y="4608576"/>
            <a:ext cx="5696712" cy="9966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Flammability Limits in Air: Methane, the primary component, has flammability limits between 5% and 15% by volume.</a:t>
            </a:r>
            <a:endParaRPr lang="en-US" sz="1850" dirty="0"/>
          </a:p>
        </p:txBody>
      </p:sp>
      <p:sp>
        <p:nvSpPr>
          <p:cNvPr id="21" name="Text 10"/>
          <p:cNvSpPr/>
          <p:nvPr/>
        </p:nvSpPr>
        <p:spPr>
          <a:xfrm>
            <a:off x="8101584" y="3648456"/>
            <a:ext cx="5696712" cy="338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Vapor Specific Gravity: Between 0.55 and 1.0.</a:t>
            </a:r>
            <a:endParaRPr lang="en-US" sz="1850" dirty="0"/>
          </a:p>
        </p:txBody>
      </p:sp>
      <p:sp>
        <p:nvSpPr>
          <p:cNvPr id="22" name="Text 11"/>
          <p:cNvSpPr/>
          <p:nvPr/>
        </p:nvSpPr>
        <p:spPr>
          <a:xfrm>
            <a:off x="1609344" y="3648456"/>
            <a:ext cx="5696712" cy="6675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Specific Gravity (liquid): Ranges from 0.415 to 0.45 at –162°C.</a:t>
            </a:r>
            <a:endParaRPr lang="en-US" sz="1850" dirty="0"/>
          </a:p>
        </p:txBody>
      </p:sp>
      <p:sp>
        <p:nvSpPr>
          <p:cNvPr id="23" name="Text 12"/>
          <p:cNvSpPr/>
          <p:nvPr/>
        </p:nvSpPr>
        <p:spPr>
          <a:xfrm>
            <a:off x="8101584" y="2907792"/>
            <a:ext cx="5696712" cy="338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Freezing Point: Around –182°C (–296°F).</a:t>
            </a:r>
            <a:endParaRPr lang="en-US" sz="1850" dirty="0"/>
          </a:p>
        </p:txBody>
      </p:sp>
      <p:sp>
        <p:nvSpPr>
          <p:cNvPr id="24" name="Text 13"/>
          <p:cNvSpPr/>
          <p:nvPr/>
        </p:nvSpPr>
        <p:spPr>
          <a:xfrm>
            <a:off x="1609344" y="5888736"/>
            <a:ext cx="5696712" cy="338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Toxicity: Non-toxic and non-corrosive.</a:t>
            </a:r>
            <a:endParaRPr lang="en-US" sz="1850" dirty="0"/>
          </a:p>
        </p:txBody>
      </p:sp>
      <p:sp>
        <p:nvSpPr>
          <p:cNvPr id="25" name="Text 14"/>
          <p:cNvSpPr/>
          <p:nvPr/>
        </p:nvSpPr>
        <p:spPr>
          <a:xfrm>
            <a:off x="8101584" y="4608576"/>
            <a:ext cx="5696712" cy="338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850" dirty="0">
                <a:solidFill>
                  <a:srgbClr val="585654"/>
                </a:solidFill>
                <a:latin typeface="思源黑体-思源黑体-Regular" pitchFamily="34" charset="0"/>
                <a:ea typeface="思源黑体-思源黑体-Regular" pitchFamily="34" charset="-122"/>
                <a:cs typeface="思源黑体-思源黑体-Regular" pitchFamily="34" charset="-120"/>
              </a:rPr>
              <a:t>Appearance: Colorless and odorless.</a:t>
            </a:r>
            <a:endParaRPr lang="en-US" sz="185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E4002CD-212E-42E2-AD69-10C7F06AE2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88998" y="-195117"/>
            <a:ext cx="1934494" cy="19344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6F59F5B-407C-43CE-A010-3A4A00E8BA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07140" y="5413248"/>
            <a:ext cx="2816352" cy="281635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1551</Words>
  <Application>Microsoft Office PowerPoint</Application>
  <PresentationFormat>Custom</PresentationFormat>
  <Paragraphs>254</Paragraphs>
  <Slides>31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思源黑体-思源黑体-Regular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Admin</cp:lastModifiedBy>
  <cp:revision>11</cp:revision>
  <dcterms:created xsi:type="dcterms:W3CDTF">2025-05-13T08:32:27Z</dcterms:created>
  <dcterms:modified xsi:type="dcterms:W3CDTF">2025-06-16T07:04:07Z</dcterms:modified>
</cp:coreProperties>
</file>